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9753600" cx="17338675"/>
  <p:notesSz cx="6858000" cy="9144000"/>
  <p:embeddedFontLst>
    <p:embeddedFont>
      <p:font typeface="Economica"/>
      <p:regular r:id="rId43"/>
      <p:bold r:id="rId44"/>
      <p:italic r:id="rId45"/>
      <p:boldItalic r:id="rId46"/>
    </p:embeddedFont>
    <p:embeddedFont>
      <p:font typeface="Average"/>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72">
          <p15:clr>
            <a:srgbClr val="A4A3A4"/>
          </p15:clr>
        </p15:guide>
        <p15:guide id="2" pos="54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984150-7781-45D9-9322-1A2D6CFE6E73}">
  <a:tblStyle styleId="{53984150-7781-45D9-9322-1A2D6CFE6E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72" orient="horz"/>
        <p:guide pos="54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Economica-bold.fntdata"/><Relationship Id="rId21" Type="http://schemas.openxmlformats.org/officeDocument/2006/relationships/slide" Target="slides/slide15.xml"/><Relationship Id="rId43" Type="http://schemas.openxmlformats.org/officeDocument/2006/relationships/font" Target="fonts/Economica-regular.fntdata"/><Relationship Id="rId24" Type="http://schemas.openxmlformats.org/officeDocument/2006/relationships/slide" Target="slides/slide18.xml"/><Relationship Id="rId46" Type="http://schemas.openxmlformats.org/officeDocument/2006/relationships/font" Target="fonts/Economica-boldItalic.fntdata"/><Relationship Id="rId23" Type="http://schemas.openxmlformats.org/officeDocument/2006/relationships/slide" Target="slides/slide17.xml"/><Relationship Id="rId45"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Average-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73e267e8b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73e267e8b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84" name="Google Shape;284;g2573e267e8b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73e267e8b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73e267e8b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I will do random sampling of the individual decreasing observations.</a:t>
            </a:r>
            <a:endParaRPr b="1"/>
          </a:p>
        </p:txBody>
      </p:sp>
      <p:sp>
        <p:nvSpPr>
          <p:cNvPr id="318" name="Google Shape;318;g2573e267e8b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4796f6e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4796f6ec5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39" name="Google Shape;339;g254796f6ec5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73e267e8b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73e267e8b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69" name="Google Shape;369;g2573e267e8b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73e267e8b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398" name="Google Shape;398;g2573e267e8b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592bd563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5592bd563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“Multicollinearity is a special case of collinearity where a feature exhibits a linear relationship with two or more features.”</a:t>
            </a:r>
            <a:endParaRPr b="1"/>
          </a:p>
        </p:txBody>
      </p:sp>
      <p:sp>
        <p:nvSpPr>
          <p:cNvPr id="417" name="Google Shape;417;g25592bd563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4796f6ec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4796f6ec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54" name="Google Shape;454;g254796f6ec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769700a4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769700a4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76" name="Google Shape;476;g25769700a4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769700a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769700a4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98" name="Google Shape;498;g25769700a4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5afc23b7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55afc23b7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21" name="Google Shape;521;g255afc23b7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4796f6e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700"/>
              <a:t>Induced net toroildal plasma current through the transformer coil. </a:t>
            </a:r>
            <a:endParaRPr b="1" sz="1700"/>
          </a:p>
        </p:txBody>
      </p:sp>
      <p:sp>
        <p:nvSpPr>
          <p:cNvPr id="93" name="Google Shape;93;g254796f6e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5afc23b7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5afc23b79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46" name="Google Shape;546;g255afc23b79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769700a4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569" name="Google Shape;569;g25769700a4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55d9750a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55d9750a9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589" name="Google Shape;589;g255d9750a9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5d9750a9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5d9750a9d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09" name="Google Shape;609;g255d9750a9d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55d9750a9d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55d9750a9d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629" name="Google Shape;629;g255d9750a9d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5d9750a9d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55d9750a9d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a:t>
            </a:r>
            <a:r>
              <a:rPr b="1" lang="en-GB" sz="1500"/>
              <a:t>explai that you have different subset of features to analyse, this is due to the interference of one feature with another, so having the optimal subset is unknown. </a:t>
            </a:r>
            <a:endParaRPr b="1"/>
          </a:p>
        </p:txBody>
      </p:sp>
      <p:sp>
        <p:nvSpPr>
          <p:cNvPr id="645" name="Google Shape;645;g255d9750a9d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55d9750a9d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55d9750a9d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681" name="Google Shape;681;g255d9750a9d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5769700a43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698" name="Google Shape;698;g25769700a4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5d9750a9d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5d9750a9d_1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a:t>
            </a:r>
            <a:r>
              <a:rPr b="1" lang="en-GB"/>
              <a:t>confinement</a:t>
            </a:r>
            <a:r>
              <a:rPr b="1" lang="en-GB"/>
              <a:t> time? Well one of them is with the dimensionless of the scaling law. </a:t>
            </a:r>
            <a:endParaRPr b="1"/>
          </a:p>
        </p:txBody>
      </p:sp>
      <p:sp>
        <p:nvSpPr>
          <p:cNvPr id="719" name="Google Shape;719;g255d9750a9d_1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769700a43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5769700a43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34" name="Google Shape;734;g25769700a43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4796f6ec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900"/>
              <a:t>Is the reason of this decrease due to data-related issues?</a:t>
            </a:r>
            <a:endParaRPr b="1" sz="1900"/>
          </a:p>
          <a:p>
            <a:pPr indent="0" lvl="0" marL="0" rtl="0" algn="l">
              <a:spcBef>
                <a:spcPts val="0"/>
              </a:spcBef>
              <a:spcAft>
                <a:spcPts val="0"/>
              </a:spcAft>
              <a:buNone/>
            </a:pPr>
            <a:r>
              <a:rPr b="1" lang="en-GB" sz="1900"/>
              <a:t>Or does it has to do with smt of the Physics going on inside the TOKAMAK?</a:t>
            </a:r>
            <a:endParaRPr b="1" sz="1900"/>
          </a:p>
          <a:p>
            <a:pPr indent="0" lvl="0" marL="0" rtl="0" algn="l">
              <a:spcBef>
                <a:spcPts val="0"/>
              </a:spcBef>
              <a:spcAft>
                <a:spcPts val="0"/>
              </a:spcAft>
              <a:buNone/>
            </a:pPr>
            <a:r>
              <a:rPr b="1" lang="en-GB" sz="1900"/>
              <a:t>What can we learn from this </a:t>
            </a:r>
            <a:r>
              <a:rPr b="1" lang="en-GB" sz="1900"/>
              <a:t>phenomenon / Event</a:t>
            </a:r>
            <a:r>
              <a:rPr b="1" lang="en-GB" sz="1900"/>
              <a:t>?</a:t>
            </a:r>
            <a:endParaRPr b="1" sz="1900"/>
          </a:p>
        </p:txBody>
      </p:sp>
      <p:sp>
        <p:nvSpPr>
          <p:cNvPr id="112" name="Google Shape;112;g254796f6ec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5d9750a9d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5d9750a9d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52" name="Google Shape;752;g255d9750a9d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55d9750a9d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55d9750a9d_1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file:///home/kchinas/Documents/Universiteit/Thesis/kGitHub/FUSION-EP-Master-Thesis/Defence/HugillPlot_STDB5.html</a:t>
            </a:r>
            <a:endParaRPr b="1"/>
          </a:p>
        </p:txBody>
      </p:sp>
      <p:sp>
        <p:nvSpPr>
          <p:cNvPr id="781" name="Google Shape;781;g255d9750a9d_1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5d9750a9d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55d9750a9d_1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798" name="Google Shape;798;g255d9750a9d_1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55d9750a9d_1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55d9750a9d_1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255d9750a9d_1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5d9750a9d_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5d9750a9d_1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31" name="Google Shape;831;g255d9750a9d_1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55d9750a9d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255d9750a9d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55afc23b7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55afc23b7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255afc23b7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3e267e8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This will allow to not only tell “here are your responsible observations” but hopefully</a:t>
            </a:r>
            <a:endParaRPr b="1"/>
          </a:p>
        </p:txBody>
      </p:sp>
      <p:sp>
        <p:nvSpPr>
          <p:cNvPr id="137" name="Google Shape;137;g2573e267e8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73e267e8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153" name="Google Shape;153;g2573e267e8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4796f6ec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4796f6ec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71" name="Google Shape;171;g254796f6ec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3e267e8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3e267e8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91" name="Google Shape;191;g2573e267e8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d9750a9d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d9750a9d_1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13" name="Google Shape;213;g255d9750a9d_1_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73e267e8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73e267e8b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48" name="Google Shape;248;g2573e267e8b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Logo" showMasterSp="0" type="blank">
  <p:cSld name="BLANK">
    <p:spTree>
      <p:nvGrpSpPr>
        <p:cNvPr id="16" name="Shape 16"/>
        <p:cNvGrpSpPr/>
        <p:nvPr/>
      </p:nvGrpSpPr>
      <p:grpSpPr>
        <a:xfrm>
          <a:off x="0" y="0"/>
          <a:ext cx="0" cy="0"/>
          <a:chOff x="0" y="0"/>
          <a:chExt cx="0" cy="0"/>
        </a:xfrm>
      </p:grpSpPr>
      <p:sp>
        <p:nvSpPr>
          <p:cNvPr id="17" name="Google Shape;17;p2"/>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2"/>
          <p:cNvPicPr preferRelativeResize="0"/>
          <p:nvPr/>
        </p:nvPicPr>
        <p:blipFill rotWithShape="1">
          <a:blip r:embed="rId2">
            <a:alphaModFix/>
          </a:blip>
          <a:srcRect b="0" l="0" r="0" t="0"/>
          <a:stretch/>
        </p:blipFill>
        <p:spPr>
          <a:xfrm>
            <a:off x="4077747" y="2283675"/>
            <a:ext cx="4800610" cy="41727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textbox over picture">
  <p:cSld name="Light blue textbox over picture">
    <p:bg>
      <p:bgPr>
        <a:solidFill>
          <a:schemeClr val="lt1"/>
        </a:solidFill>
      </p:bgPr>
    </p:bg>
    <p:spTree>
      <p:nvGrpSpPr>
        <p:cNvPr id="73" name="Shape 73"/>
        <p:cNvGrpSpPr/>
        <p:nvPr/>
      </p:nvGrpSpPr>
      <p:grpSpPr>
        <a:xfrm>
          <a:off x="0" y="0"/>
          <a:ext cx="0" cy="0"/>
          <a:chOff x="0" y="0"/>
          <a:chExt cx="0" cy="0"/>
        </a:xfrm>
      </p:grpSpPr>
      <p:sp>
        <p:nvSpPr>
          <p:cNvPr id="74" name="Google Shape;74;p11"/>
          <p:cNvSpPr/>
          <p:nvPr/>
        </p:nvSpPr>
        <p:spPr>
          <a:xfrm>
            <a:off x="914400" y="0"/>
            <a:ext cx="16424275" cy="7898400"/>
          </a:xfrm>
          <a:prstGeom prst="rect">
            <a:avLst/>
          </a:prstGeom>
          <a:solidFill>
            <a:srgbClr val="1E64C8"/>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5" name="Google Shape;75;p11"/>
          <p:cNvSpPr/>
          <p:nvPr>
            <p:ph idx="2" type="pic"/>
          </p:nvPr>
        </p:nvSpPr>
        <p:spPr>
          <a:xfrm>
            <a:off x="914400" y="0"/>
            <a:ext cx="16424275" cy="7920000"/>
          </a:xfrm>
          <a:prstGeom prst="rect">
            <a:avLst/>
          </a:prstGeom>
          <a:noFill/>
          <a:ln>
            <a:noFill/>
          </a:ln>
        </p:spPr>
      </p:sp>
      <p:sp>
        <p:nvSpPr>
          <p:cNvPr id="76" name="Google Shape;76;p1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 type="body"/>
          </p:nvPr>
        </p:nvSpPr>
        <p:spPr>
          <a:xfrm>
            <a:off x="914399" y="1011602"/>
            <a:ext cx="7754938" cy="6908398"/>
          </a:xfrm>
          <a:prstGeom prst="rect">
            <a:avLst/>
          </a:prstGeom>
          <a:solidFill>
            <a:srgbClr val="E9F0FA"/>
          </a:solid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rgbClr val="1E64C8"/>
              </a:buClr>
              <a:buSzPts val="5400"/>
              <a:buNone/>
              <a:defRPr sz="5400" u="sng" cap="none">
                <a:solidFill>
                  <a:srgbClr val="1E64C8"/>
                </a:solidFill>
              </a:defRPr>
            </a:lvl1pPr>
            <a:lvl2pPr indent="-533400" lvl="1" marL="914400" algn="l">
              <a:lnSpc>
                <a:spcPct val="120000"/>
              </a:lnSpc>
              <a:spcBef>
                <a:spcPts val="0"/>
              </a:spcBef>
              <a:spcAft>
                <a:spcPts val="0"/>
              </a:spcAft>
              <a:buClr>
                <a:srgbClr val="1E64C8"/>
              </a:buClr>
              <a:buSzPts val="4800"/>
              <a:buChar char="̶"/>
              <a:defRPr>
                <a:solidFill>
                  <a:srgbClr val="1E64C8"/>
                </a:solidFill>
              </a:defRPr>
            </a:lvl2pPr>
            <a:lvl3pPr indent="-533400" lvl="2" marL="1371600" algn="l">
              <a:lnSpc>
                <a:spcPct val="120000"/>
              </a:lnSpc>
              <a:spcBef>
                <a:spcPts val="0"/>
              </a:spcBef>
              <a:spcAft>
                <a:spcPts val="0"/>
              </a:spcAft>
              <a:buClr>
                <a:srgbClr val="1E64C8"/>
              </a:buClr>
              <a:buSzPts val="4800"/>
              <a:buChar char="‒"/>
              <a:defRPr>
                <a:solidFill>
                  <a:srgbClr val="1E64C8"/>
                </a:solidFill>
              </a:defRPr>
            </a:lvl3pPr>
            <a:lvl4pPr indent="-533400" lvl="3" marL="1828800" algn="l">
              <a:lnSpc>
                <a:spcPct val="120000"/>
              </a:lnSpc>
              <a:spcBef>
                <a:spcPts val="0"/>
              </a:spcBef>
              <a:spcAft>
                <a:spcPts val="0"/>
              </a:spcAft>
              <a:buClr>
                <a:srgbClr val="1E64C8"/>
              </a:buClr>
              <a:buSzPts val="4800"/>
              <a:buChar char="‒"/>
              <a:defRPr>
                <a:solidFill>
                  <a:srgbClr val="1E64C8"/>
                </a:solidFill>
              </a:defRPr>
            </a:lvl4pPr>
            <a:lvl5pPr indent="-228600" lvl="4" marL="2286000" algn="l">
              <a:lnSpc>
                <a:spcPct val="120000"/>
              </a:lnSpc>
              <a:spcBef>
                <a:spcPts val="0"/>
              </a:spcBef>
              <a:spcAft>
                <a:spcPts val="0"/>
              </a:spcAft>
              <a:buClr>
                <a:srgbClr val="1E64C8"/>
              </a:buClr>
              <a:buSzPts val="4800"/>
              <a:buNone/>
              <a:defRPr>
                <a:solidFill>
                  <a:srgbClr val="1E64C8"/>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79" name="Google Shape;79;p1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
  <p:cSld name="TitleSlide">
    <p:spTree>
      <p:nvGrpSpPr>
        <p:cNvPr id="21" name="Shape 21"/>
        <p:cNvGrpSpPr/>
        <p:nvPr/>
      </p:nvGrpSpPr>
      <p:grpSpPr>
        <a:xfrm>
          <a:off x="0" y="0"/>
          <a:ext cx="0" cy="0"/>
          <a:chOff x="0" y="0"/>
          <a:chExt cx="0" cy="0"/>
        </a:xfrm>
      </p:grpSpPr>
      <p:sp>
        <p:nvSpPr>
          <p:cNvPr id="22" name="Google Shape;22;p3"/>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1291074" y="228600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283414" y="6874716"/>
            <a:ext cx="15191026" cy="5832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accent1"/>
              </a:buClr>
              <a:buSzPts val="3000"/>
              <a:buNone/>
              <a:defRPr sz="3000">
                <a:solidFill>
                  <a:schemeClr val="accent1"/>
                </a:solidFill>
              </a:defRPr>
            </a:lvl1pPr>
            <a:lvl2pPr lvl="1" algn="ctr">
              <a:lnSpc>
                <a:spcPct val="120000"/>
              </a:lnSpc>
              <a:spcBef>
                <a:spcPts val="0"/>
              </a:spcBef>
              <a:spcAft>
                <a:spcPts val="0"/>
              </a:spcAft>
              <a:buClr>
                <a:schemeClr val="dk1"/>
              </a:buClr>
              <a:buSzPts val="2844"/>
              <a:buNone/>
              <a:defRPr sz="2844"/>
            </a:lvl2pPr>
            <a:lvl3pPr lvl="2" algn="ctr">
              <a:lnSpc>
                <a:spcPct val="120000"/>
              </a:lnSpc>
              <a:spcBef>
                <a:spcPts val="0"/>
              </a:spcBef>
              <a:spcAft>
                <a:spcPts val="0"/>
              </a:spcAft>
              <a:buClr>
                <a:schemeClr val="dk1"/>
              </a:buClr>
              <a:buSzPts val="2560"/>
              <a:buNone/>
              <a:defRPr sz="2560"/>
            </a:lvl3pPr>
            <a:lvl4pPr lvl="3" algn="ctr">
              <a:lnSpc>
                <a:spcPct val="120000"/>
              </a:lnSpc>
              <a:spcBef>
                <a:spcPts val="0"/>
              </a:spcBef>
              <a:spcAft>
                <a:spcPts val="0"/>
              </a:spcAft>
              <a:buClr>
                <a:schemeClr val="dk1"/>
              </a:buClr>
              <a:buSzPts val="2275"/>
              <a:buNone/>
              <a:defRPr sz="2275"/>
            </a:lvl4pPr>
            <a:lvl5pPr lvl="4" algn="ctr">
              <a:lnSpc>
                <a:spcPct val="120000"/>
              </a:lnSpc>
              <a:spcBef>
                <a:spcPts val="0"/>
              </a:spcBef>
              <a:spcAft>
                <a:spcPts val="0"/>
              </a:spcAft>
              <a:buClr>
                <a:schemeClr val="dk1"/>
              </a:buClr>
              <a:buSzPts val="2275"/>
              <a:buNone/>
              <a:defRPr sz="2275"/>
            </a:lvl5pPr>
            <a:lvl6pPr lvl="5" algn="ctr">
              <a:lnSpc>
                <a:spcPct val="90000"/>
              </a:lnSpc>
              <a:spcBef>
                <a:spcPts val="711"/>
              </a:spcBef>
              <a:spcAft>
                <a:spcPts val="0"/>
              </a:spcAft>
              <a:buClr>
                <a:schemeClr val="dk1"/>
              </a:buClr>
              <a:buSzPts val="2275"/>
              <a:buNone/>
              <a:defRPr sz="2275"/>
            </a:lvl6pPr>
            <a:lvl7pPr lvl="6" algn="ctr">
              <a:lnSpc>
                <a:spcPct val="90000"/>
              </a:lnSpc>
              <a:spcBef>
                <a:spcPts val="711"/>
              </a:spcBef>
              <a:spcAft>
                <a:spcPts val="0"/>
              </a:spcAft>
              <a:buClr>
                <a:schemeClr val="dk1"/>
              </a:buClr>
              <a:buSzPts val="2275"/>
              <a:buNone/>
              <a:defRPr sz="2275"/>
            </a:lvl7pPr>
            <a:lvl8pPr lvl="7" algn="ctr">
              <a:lnSpc>
                <a:spcPct val="90000"/>
              </a:lnSpc>
              <a:spcBef>
                <a:spcPts val="711"/>
              </a:spcBef>
              <a:spcAft>
                <a:spcPts val="0"/>
              </a:spcAft>
              <a:buClr>
                <a:schemeClr val="dk1"/>
              </a:buClr>
              <a:buSzPts val="2275"/>
              <a:buNone/>
              <a:defRPr sz="2275"/>
            </a:lvl8pPr>
            <a:lvl9pPr lvl="8" algn="ctr">
              <a:lnSpc>
                <a:spcPct val="90000"/>
              </a:lnSpc>
              <a:spcBef>
                <a:spcPts val="711"/>
              </a:spcBef>
              <a:spcAft>
                <a:spcPts val="0"/>
              </a:spcAft>
              <a:buClr>
                <a:schemeClr val="dk1"/>
              </a:buClr>
              <a:buSzPts val="2275"/>
              <a:buNone/>
              <a:defRPr sz="2275"/>
            </a:lvl9pPr>
          </a:lstStyle>
          <a:p/>
        </p:txBody>
      </p:sp>
      <p:sp>
        <p:nvSpPr>
          <p:cNvPr id="25" name="Google Shape;25;p3"/>
          <p:cNvSpPr/>
          <p:nvPr>
            <p:ph idx="2" type="pic"/>
          </p:nvPr>
        </p:nvSpPr>
        <p:spPr>
          <a:xfrm>
            <a:off x="3200400" y="8366400"/>
            <a:ext cx="2286000" cy="928800"/>
          </a:xfrm>
          <a:prstGeom prst="rect">
            <a:avLst/>
          </a:prstGeom>
          <a:noFill/>
          <a:ln>
            <a:noFill/>
          </a:ln>
        </p:spPr>
      </p:sp>
      <p:sp>
        <p:nvSpPr>
          <p:cNvPr id="26" name="Google Shape;26;p3"/>
          <p:cNvSpPr/>
          <p:nvPr>
            <p:ph idx="3" type="pic"/>
          </p:nvPr>
        </p:nvSpPr>
        <p:spPr>
          <a:xfrm>
            <a:off x="5713200" y="8366400"/>
            <a:ext cx="2286000" cy="928800"/>
          </a:xfrm>
          <a:prstGeom prst="rect">
            <a:avLst/>
          </a:prstGeom>
          <a:noFill/>
          <a:ln>
            <a:noFill/>
          </a:ln>
        </p:spPr>
      </p:sp>
      <p:sp>
        <p:nvSpPr>
          <p:cNvPr id="27" name="Google Shape;27;p3"/>
          <p:cNvSpPr/>
          <p:nvPr>
            <p:ph idx="4" type="pic"/>
          </p:nvPr>
        </p:nvSpPr>
        <p:spPr>
          <a:xfrm>
            <a:off x="8229600" y="8366400"/>
            <a:ext cx="2322000" cy="928800"/>
          </a:xfrm>
          <a:prstGeom prst="rect">
            <a:avLst/>
          </a:prstGeom>
          <a:noFill/>
          <a:ln>
            <a:noFill/>
          </a:ln>
        </p:spPr>
      </p:sp>
      <p:sp>
        <p:nvSpPr>
          <p:cNvPr id="28" name="Google Shape;28;p3"/>
          <p:cNvSpPr/>
          <p:nvPr>
            <p:ph idx="5" type="pic"/>
          </p:nvPr>
        </p:nvSpPr>
        <p:spPr>
          <a:xfrm>
            <a:off x="10746000" y="8366400"/>
            <a:ext cx="2322000" cy="928800"/>
          </a:xfrm>
          <a:prstGeom prst="rect">
            <a:avLst/>
          </a:prstGeom>
          <a:noFill/>
          <a:ln>
            <a:noFill/>
          </a:ln>
        </p:spPr>
      </p:sp>
      <p:sp>
        <p:nvSpPr>
          <p:cNvPr id="29" name="Google Shape;29;p3"/>
          <p:cNvSpPr txBox="1"/>
          <p:nvPr>
            <p:ph idx="6" type="body"/>
          </p:nvPr>
        </p:nvSpPr>
        <p:spPr>
          <a:xfrm>
            <a:off x="8580530" y="395008"/>
            <a:ext cx="82944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21428"/>
              </a:lnSpc>
              <a:spcBef>
                <a:spcPts val="0"/>
              </a:spcBef>
              <a:spcAft>
                <a:spcPts val="0"/>
              </a:spcAft>
              <a:buClr>
                <a:srgbClr val="1E64C8"/>
              </a:buClr>
              <a:buSzPts val="1400"/>
              <a:buNone/>
              <a:defRPr b="1" i="0" sz="1400" u="sng" cap="none">
                <a:solidFill>
                  <a:srgbClr val="1E64C8"/>
                </a:solidFill>
              </a:defRPr>
            </a:lvl1pPr>
            <a:lvl2pPr indent="-228600" lvl="1" marL="914400" algn="l">
              <a:lnSpc>
                <a:spcPct val="121428"/>
              </a:lnSpc>
              <a:spcBef>
                <a:spcPts val="0"/>
              </a:spcBef>
              <a:spcAft>
                <a:spcPts val="0"/>
              </a:spcAft>
              <a:buClr>
                <a:srgbClr val="1E64C8"/>
              </a:buClr>
              <a:buSzPts val="1400"/>
              <a:buNone/>
              <a:defRPr sz="1400" cap="none">
                <a:solidFill>
                  <a:srgbClr val="1E64C8"/>
                </a:solidFill>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31" name="Google Shape;31;p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32" name="Shape 32"/>
        <p:cNvGrpSpPr/>
        <p:nvPr/>
      </p:nvGrpSpPr>
      <p:grpSpPr>
        <a:xfrm>
          <a:off x="0" y="0"/>
          <a:ext cx="0" cy="0"/>
          <a:chOff x="0" y="0"/>
          <a:chExt cx="0" cy="0"/>
        </a:xfrm>
      </p:grpSpPr>
      <p:sp>
        <p:nvSpPr>
          <p:cNvPr id="33" name="Google Shape;33;p4"/>
          <p:cNvSpPr/>
          <p:nvPr/>
        </p:nvSpPr>
        <p:spPr>
          <a:xfrm>
            <a:off x="914400" y="0"/>
            <a:ext cx="16424275" cy="78984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34" name="Google Shape;34;p4"/>
          <p:cNvSpPr txBox="1"/>
          <p:nvPr>
            <p:ph type="ctrTitle"/>
          </p:nvPr>
        </p:nvSpPr>
        <p:spPr>
          <a:xfrm>
            <a:off x="1291074" y="324612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extbox over picture">
  <p:cSld name="Blue textbox over picture">
    <p:bg>
      <p:bgPr>
        <a:solidFill>
          <a:schemeClr val="lt1"/>
        </a:solidFill>
      </p:bgPr>
    </p:bg>
    <p:spTree>
      <p:nvGrpSpPr>
        <p:cNvPr id="36" name="Shape 36"/>
        <p:cNvGrpSpPr/>
        <p:nvPr/>
      </p:nvGrpSpPr>
      <p:grpSpPr>
        <a:xfrm>
          <a:off x="0" y="0"/>
          <a:ext cx="0" cy="0"/>
          <a:chOff x="0" y="0"/>
          <a:chExt cx="0" cy="0"/>
        </a:xfrm>
      </p:grpSpPr>
      <p:sp>
        <p:nvSpPr>
          <p:cNvPr id="37" name="Google Shape;37;p5"/>
          <p:cNvSpPr/>
          <p:nvPr>
            <p:ph idx="2" type="pic"/>
          </p:nvPr>
        </p:nvSpPr>
        <p:spPr>
          <a:xfrm>
            <a:off x="914400" y="0"/>
            <a:ext cx="16424275" cy="7920000"/>
          </a:xfrm>
          <a:prstGeom prst="rect">
            <a:avLst/>
          </a:prstGeom>
          <a:noFill/>
          <a:ln>
            <a:noFill/>
          </a:ln>
        </p:spPr>
      </p:sp>
      <p:sp>
        <p:nvSpPr>
          <p:cNvPr id="38" name="Google Shape;38;p5"/>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 type="body"/>
          </p:nvPr>
        </p:nvSpPr>
        <p:spPr>
          <a:xfrm>
            <a:off x="914400" y="2691979"/>
            <a:ext cx="6764400" cy="5230800"/>
          </a:xfrm>
          <a:prstGeom prst="rect">
            <a:avLst/>
          </a:prstGeom>
          <a:solidFill>
            <a:srgbClr val="1E64C8"/>
          </a:solidFill>
          <a:ln>
            <a:noFill/>
          </a:ln>
        </p:spPr>
        <p:txBody>
          <a:bodyPr anchorCtr="0" anchor="b" bIns="45700" lIns="91425" spcFirstLastPara="1" rIns="91425" wrap="square" tIns="45700">
            <a:noAutofit/>
          </a:bodyPr>
          <a:lstStyle>
            <a:lvl1pPr indent="-228600" lvl="0" marL="457200" algn="l">
              <a:lnSpc>
                <a:spcPct val="120000"/>
              </a:lnSpc>
              <a:spcBef>
                <a:spcPts val="0"/>
              </a:spcBef>
              <a:spcAft>
                <a:spcPts val="0"/>
              </a:spcAft>
              <a:buClr>
                <a:schemeClr val="lt1"/>
              </a:buClr>
              <a:buSzPts val="10000"/>
              <a:buNone/>
              <a:defRPr sz="10000" u="sng" cap="none">
                <a:solidFill>
                  <a:schemeClr val="lt1"/>
                </a:solidFill>
              </a:defRPr>
            </a:lvl1pPr>
            <a:lvl2pPr indent="-533400" lvl="1" marL="914400" algn="l">
              <a:lnSpc>
                <a:spcPct val="120000"/>
              </a:lnSpc>
              <a:spcBef>
                <a:spcPts val="0"/>
              </a:spcBef>
              <a:spcAft>
                <a:spcPts val="0"/>
              </a:spcAft>
              <a:buClr>
                <a:schemeClr val="lt1"/>
              </a:buClr>
              <a:buSzPts val="4800"/>
              <a:buChar char="̶"/>
              <a:defRPr>
                <a:solidFill>
                  <a:schemeClr val="lt1"/>
                </a:solidFill>
              </a:defRPr>
            </a:lvl2pPr>
            <a:lvl3pPr indent="-533400" lvl="2" marL="1371600" algn="l">
              <a:lnSpc>
                <a:spcPct val="120000"/>
              </a:lnSpc>
              <a:spcBef>
                <a:spcPts val="0"/>
              </a:spcBef>
              <a:spcAft>
                <a:spcPts val="0"/>
              </a:spcAft>
              <a:buClr>
                <a:schemeClr val="lt1"/>
              </a:buClr>
              <a:buSzPts val="4800"/>
              <a:buChar char="‒"/>
              <a:defRPr>
                <a:solidFill>
                  <a:schemeClr val="lt1"/>
                </a:solidFill>
              </a:defRPr>
            </a:lvl3pPr>
            <a:lvl4pPr indent="-533400" lvl="3" marL="1828800" algn="l">
              <a:lnSpc>
                <a:spcPct val="120000"/>
              </a:lnSpc>
              <a:spcBef>
                <a:spcPts val="0"/>
              </a:spcBef>
              <a:spcAft>
                <a:spcPts val="0"/>
              </a:spcAft>
              <a:buClr>
                <a:schemeClr val="lt1"/>
              </a:buClr>
              <a:buSzPts val="4800"/>
              <a:buChar char="‒"/>
              <a:defRPr>
                <a:solidFill>
                  <a:schemeClr val="lt1"/>
                </a:solidFill>
              </a:defRPr>
            </a:lvl4pPr>
            <a:lvl5pPr indent="-228600" lvl="4" marL="2286000" algn="l">
              <a:lnSpc>
                <a:spcPct val="120000"/>
              </a:lnSpc>
              <a:spcBef>
                <a:spcPts val="0"/>
              </a:spcBef>
              <a:spcAft>
                <a:spcPts val="0"/>
              </a:spcAft>
              <a:buClr>
                <a:schemeClr val="lt1"/>
              </a:buClr>
              <a:buSzPts val="4800"/>
              <a:buNone/>
              <a:defRPr>
                <a:solidFill>
                  <a:schemeClr val="lt1"/>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1" name="Google Shape;41;p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ype="obj">
  <p:cSld name="OBJECT">
    <p:spTree>
      <p:nvGrpSpPr>
        <p:cNvPr id="42" name="Shape 42"/>
        <p:cNvGrpSpPr/>
        <p:nvPr/>
      </p:nvGrpSpPr>
      <p:grpSpPr>
        <a:xfrm>
          <a:off x="0" y="0"/>
          <a:ext cx="0" cy="0"/>
          <a:chOff x="0" y="0"/>
          <a:chExt cx="0" cy="0"/>
        </a:xfrm>
      </p:grpSpPr>
      <p:sp>
        <p:nvSpPr>
          <p:cNvPr id="43" name="Google Shape;43;p6"/>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533400" lvl="0" marL="457200" algn="l">
              <a:lnSpc>
                <a:spcPct val="120000"/>
              </a:lnSpc>
              <a:spcBef>
                <a:spcPts val="0"/>
              </a:spcBef>
              <a:spcAft>
                <a:spcPts val="0"/>
              </a:spcAft>
              <a:buClr>
                <a:schemeClr val="dk1"/>
              </a:buClr>
              <a:buSzPts val="4800"/>
              <a:buFont typeface="Arial"/>
              <a:buChar char="̶"/>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533400" lvl="4" marL="2286000" algn="l">
              <a:lnSpc>
                <a:spcPct val="120000"/>
              </a:lnSpc>
              <a:spcBef>
                <a:spcPts val="0"/>
              </a:spcBef>
              <a:spcAft>
                <a:spcPts val="0"/>
              </a:spcAft>
              <a:buClr>
                <a:schemeClr val="dk1"/>
              </a:buClr>
              <a:buSzPts val="4800"/>
              <a:buFont typeface="Arial"/>
              <a:buChar char="̶"/>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5" name="Google Shape;45;p6"/>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8" name="Shape 48"/>
        <p:cNvGrpSpPr/>
        <p:nvPr/>
      </p:nvGrpSpPr>
      <p:grpSpPr>
        <a:xfrm>
          <a:off x="0" y="0"/>
          <a:ext cx="0" cy="0"/>
          <a:chOff x="0" y="0"/>
          <a:chExt cx="0" cy="0"/>
        </a:xfrm>
      </p:grpSpPr>
      <p:sp>
        <p:nvSpPr>
          <p:cNvPr id="49" name="Google Shape;49;p7"/>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50" name="Google Shape;50;p7"/>
          <p:cNvSpPr txBox="1"/>
          <p:nvPr>
            <p:ph type="ctrTitle"/>
          </p:nvPr>
        </p:nvSpPr>
        <p:spPr>
          <a:xfrm>
            <a:off x="1291074" y="1743240"/>
            <a:ext cx="7416000" cy="5769600"/>
          </a:xfrm>
          <a:prstGeom prst="rect">
            <a:avLst/>
          </a:prstGeom>
          <a:noFill/>
          <a:ln>
            <a:noFill/>
          </a:ln>
        </p:spPr>
        <p:txBody>
          <a:bodyPr anchorCtr="0" anchor="t" bIns="45700" lIns="91425" spcFirstLastPara="1" rIns="91425" wrap="square" tIns="45700">
            <a:noAutofit/>
          </a:bodyPr>
          <a:lstStyle>
            <a:lvl1pPr lvl="0" algn="l">
              <a:lnSpc>
                <a:spcPct val="140000"/>
              </a:lnSpc>
              <a:spcBef>
                <a:spcPts val="0"/>
              </a:spcBef>
              <a:spcAft>
                <a:spcPts val="0"/>
              </a:spcAft>
              <a:buClr>
                <a:schemeClr val="lt1"/>
              </a:buClr>
              <a:buSzPts val="2500"/>
              <a:buFont typeface="Arial"/>
              <a:buNone/>
              <a:defRPr sz="2500" u="none"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9215999" y="3095999"/>
            <a:ext cx="7257600" cy="2091298"/>
          </a:xfrm>
          <a:prstGeom prst="rect">
            <a:avLst/>
          </a:prstGeom>
          <a:noFill/>
          <a:ln>
            <a:noFill/>
          </a:ln>
        </p:spPr>
        <p:txBody>
          <a:bodyPr anchorCtr="0" anchor="t" bIns="45700" lIns="91425" spcFirstLastPara="1" rIns="91425" wrap="square" tIns="45700">
            <a:normAutofit/>
          </a:bodyPr>
          <a:lstStyle>
            <a:lvl1pPr indent="-228600" lvl="0" marL="457200" algn="l">
              <a:lnSpc>
                <a:spcPct val="145833"/>
              </a:lnSpc>
              <a:spcBef>
                <a:spcPts val="0"/>
              </a:spcBef>
              <a:spcAft>
                <a:spcPts val="0"/>
              </a:spcAft>
              <a:buClr>
                <a:schemeClr val="lt1"/>
              </a:buClr>
              <a:buSzPts val="2400"/>
              <a:buNone/>
              <a:defRPr sz="2400">
                <a:solidFill>
                  <a:schemeClr val="lt1"/>
                </a:solidFill>
              </a:defRPr>
            </a:lvl1pPr>
            <a:lvl2pPr indent="-342900" lvl="1" marL="914400" algn="l">
              <a:lnSpc>
                <a:spcPct val="120000"/>
              </a:lnSpc>
              <a:spcBef>
                <a:spcPts val="0"/>
              </a:spcBef>
              <a:spcAft>
                <a:spcPts val="0"/>
              </a:spcAft>
              <a:buClr>
                <a:schemeClr val="dk1"/>
              </a:buClr>
              <a:buSzPts val="1800"/>
              <a:buChar char="̶"/>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52" name="Google Shape;52;p7"/>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53" name="Google Shape;53;p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Photo">
  <p:cSld name="Title, Text and Photo">
    <p:spTree>
      <p:nvGrpSpPr>
        <p:cNvPr id="54" name="Shape 54"/>
        <p:cNvGrpSpPr/>
        <p:nvPr/>
      </p:nvGrpSpPr>
      <p:grpSpPr>
        <a:xfrm>
          <a:off x="0" y="0"/>
          <a:ext cx="0" cy="0"/>
          <a:chOff x="0" y="0"/>
          <a:chExt cx="0" cy="0"/>
        </a:xfrm>
      </p:grpSpPr>
      <p:sp>
        <p:nvSpPr>
          <p:cNvPr id="55" name="Google Shape;55;p8"/>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p:nvPr>
            <p:ph idx="2" type="pic"/>
          </p:nvPr>
        </p:nvSpPr>
        <p:spPr>
          <a:xfrm>
            <a:off x="10104438" y="1371918"/>
            <a:ext cx="6300000" cy="6498000"/>
          </a:xfrm>
          <a:prstGeom prst="rect">
            <a:avLst/>
          </a:prstGeom>
          <a:noFill/>
          <a:ln>
            <a:noFill/>
          </a:ln>
        </p:spPr>
      </p:sp>
      <p:sp>
        <p:nvSpPr>
          <p:cNvPr id="59" name="Google Shape;59;p8"/>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8"/>
          <p:cNvSpPr txBox="1"/>
          <p:nvPr>
            <p:ph idx="1" type="body"/>
          </p:nvPr>
        </p:nvSpPr>
        <p:spPr>
          <a:xfrm>
            <a:off x="835825" y="1194364"/>
            <a:ext cx="8442000" cy="6696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1"/>
              </a:buClr>
              <a:buSzPts val="4800"/>
              <a:buNone/>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228600" lvl="4" marL="2286000" algn="l">
              <a:lnSpc>
                <a:spcPct val="120000"/>
              </a:lnSpc>
              <a:spcBef>
                <a:spcPts val="0"/>
              </a:spcBef>
              <a:spcAft>
                <a:spcPts val="0"/>
              </a:spcAft>
              <a:buClr>
                <a:schemeClr val="dk1"/>
              </a:buClr>
              <a:buSzPts val="4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hoto">
  <p:cSld name="Title and Photo">
    <p:spTree>
      <p:nvGrpSpPr>
        <p:cNvPr id="61" name="Shape 61"/>
        <p:cNvGrpSpPr/>
        <p:nvPr/>
      </p:nvGrpSpPr>
      <p:grpSpPr>
        <a:xfrm>
          <a:off x="0" y="0"/>
          <a:ext cx="0" cy="0"/>
          <a:chOff x="0" y="0"/>
          <a:chExt cx="0" cy="0"/>
        </a:xfrm>
      </p:grpSpPr>
      <p:sp>
        <p:nvSpPr>
          <p:cNvPr id="62" name="Google Shape;62;p9"/>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9"/>
          <p:cNvSpPr/>
          <p:nvPr>
            <p:ph idx="2" type="pic"/>
          </p:nvPr>
        </p:nvSpPr>
        <p:spPr>
          <a:xfrm>
            <a:off x="952038" y="1371600"/>
            <a:ext cx="15480000" cy="6501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Only">
  <p:cSld name="Photo Only">
    <p:bg>
      <p:bgPr>
        <a:solidFill>
          <a:schemeClr val="lt1"/>
        </a:solidFill>
      </p:bgPr>
    </p:bg>
    <p:spTree>
      <p:nvGrpSpPr>
        <p:cNvPr id="67" name="Shape 67"/>
        <p:cNvGrpSpPr/>
        <p:nvPr/>
      </p:nvGrpSpPr>
      <p:grpSpPr>
        <a:xfrm>
          <a:off x="0" y="0"/>
          <a:ext cx="0" cy="0"/>
          <a:chOff x="0" y="0"/>
          <a:chExt cx="0" cy="0"/>
        </a:xfrm>
      </p:grpSpPr>
      <p:sp>
        <p:nvSpPr>
          <p:cNvPr id="68" name="Google Shape;68;p10"/>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nvSpPr>
        <p:spPr>
          <a:xfrm>
            <a:off x="-1" y="0"/>
            <a:ext cx="17337600" cy="9753600"/>
          </a:xfrm>
          <a:prstGeom prst="rect">
            <a:avLst/>
          </a:prstGeom>
          <a:solidFill>
            <a:schemeClr val="lt1"/>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1" name="Google Shape;71;p10"/>
          <p:cNvSpPr/>
          <p:nvPr>
            <p:ph idx="2" type="pic"/>
          </p:nvPr>
        </p:nvSpPr>
        <p:spPr>
          <a:xfrm>
            <a:off x="-1" y="0"/>
            <a:ext cx="17337600" cy="9753600"/>
          </a:xfrm>
          <a:prstGeom prst="rect">
            <a:avLst/>
          </a:prstGeom>
          <a:noFill/>
          <a:ln>
            <a:noFill/>
          </a:ln>
        </p:spPr>
      </p:sp>
      <p:sp>
        <p:nvSpPr>
          <p:cNvPr id="72" name="Google Shape;72;p1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dk1"/>
                </a:solidFill>
              </a:defRPr>
            </a:lvl1pPr>
            <a:lvl2pPr lvl="1">
              <a:buNone/>
              <a:defRPr sz="2300">
                <a:solidFill>
                  <a:schemeClr val="dk1"/>
                </a:solidFill>
              </a:defRPr>
            </a:lvl2pPr>
            <a:lvl3pPr lvl="2">
              <a:buNone/>
              <a:defRPr sz="2300">
                <a:solidFill>
                  <a:schemeClr val="dk1"/>
                </a:solidFill>
              </a:defRPr>
            </a:lvl3pPr>
            <a:lvl4pPr lvl="3">
              <a:buNone/>
              <a:defRPr sz="2300">
                <a:solidFill>
                  <a:schemeClr val="dk1"/>
                </a:solidFill>
              </a:defRPr>
            </a:lvl4pPr>
            <a:lvl5pPr lvl="4">
              <a:buNone/>
              <a:defRPr sz="2300">
                <a:solidFill>
                  <a:schemeClr val="dk1"/>
                </a:solidFill>
              </a:defRPr>
            </a:lvl5pPr>
            <a:lvl6pPr lvl="5">
              <a:buNone/>
              <a:defRPr sz="2300">
                <a:solidFill>
                  <a:schemeClr val="dk1"/>
                </a:solidFill>
              </a:defRPr>
            </a:lvl6pPr>
            <a:lvl7pPr lvl="6">
              <a:buNone/>
              <a:defRPr sz="2300">
                <a:solidFill>
                  <a:schemeClr val="dk1"/>
                </a:solidFill>
              </a:defRPr>
            </a:lvl7pPr>
            <a:lvl8pPr lvl="7">
              <a:buNone/>
              <a:defRPr sz="2300">
                <a:solidFill>
                  <a:schemeClr val="dk1"/>
                </a:solidFill>
              </a:defRPr>
            </a:lvl8pPr>
            <a:lvl9pPr lvl="8">
              <a:buNone/>
              <a:defRPr sz="2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1E64C8"/>
              </a:buClr>
              <a:buSzPts val="5400"/>
              <a:buFont typeface="Arial"/>
              <a:buNone/>
              <a:defRPr b="0" i="0" sz="5400" u="sng" cap="none" strike="noStrike">
                <a:solidFill>
                  <a:srgbClr val="1E64C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533400" lvl="1" marL="9144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533400" lvl="2" marL="13716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533400" lvl="3" marL="18288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4pPr>
            <a:lvl5pPr indent="-228600" lvl="4" marL="22860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indent="-391160" lvl="5" marL="27432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6pPr>
            <a:lvl7pPr indent="-391160" lvl="6" marL="32004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7pPr>
            <a:lvl8pPr indent="-391159" lvl="7" marL="36576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8pPr>
            <a:lvl9pPr indent="-391159" lvl="8" marL="41148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707" u="none" cap="none" strike="noStrike">
                <a:solidFill>
                  <a:srgbClr val="1E64C8"/>
                </a:solidFill>
                <a:latin typeface="Arial"/>
                <a:ea typeface="Arial"/>
                <a:cs typeface="Arial"/>
                <a:sym typeface="Arial"/>
              </a:defRPr>
            </a:lvl1pPr>
            <a:lvl2pPr indent="0" lvl="1" marL="0" marR="0" rtl="0" algn="r">
              <a:spcBef>
                <a:spcPts val="0"/>
              </a:spcBef>
              <a:buNone/>
              <a:defRPr b="0" i="0" sz="1707" u="none" cap="none" strike="noStrike">
                <a:solidFill>
                  <a:srgbClr val="1E64C8"/>
                </a:solidFill>
                <a:latin typeface="Arial"/>
                <a:ea typeface="Arial"/>
                <a:cs typeface="Arial"/>
                <a:sym typeface="Arial"/>
              </a:defRPr>
            </a:lvl2pPr>
            <a:lvl3pPr indent="0" lvl="2" marL="0" marR="0" rtl="0" algn="r">
              <a:spcBef>
                <a:spcPts val="0"/>
              </a:spcBef>
              <a:buNone/>
              <a:defRPr b="0" i="0" sz="1707" u="none" cap="none" strike="noStrike">
                <a:solidFill>
                  <a:srgbClr val="1E64C8"/>
                </a:solidFill>
                <a:latin typeface="Arial"/>
                <a:ea typeface="Arial"/>
                <a:cs typeface="Arial"/>
                <a:sym typeface="Arial"/>
              </a:defRPr>
            </a:lvl3pPr>
            <a:lvl4pPr indent="0" lvl="3" marL="0" marR="0" rtl="0" algn="r">
              <a:spcBef>
                <a:spcPts val="0"/>
              </a:spcBef>
              <a:buNone/>
              <a:defRPr b="0" i="0" sz="1707" u="none" cap="none" strike="noStrike">
                <a:solidFill>
                  <a:srgbClr val="1E64C8"/>
                </a:solidFill>
                <a:latin typeface="Arial"/>
                <a:ea typeface="Arial"/>
                <a:cs typeface="Arial"/>
                <a:sym typeface="Arial"/>
              </a:defRPr>
            </a:lvl4pPr>
            <a:lvl5pPr indent="0" lvl="4" marL="0" marR="0" rtl="0" algn="r">
              <a:spcBef>
                <a:spcPts val="0"/>
              </a:spcBef>
              <a:buNone/>
              <a:defRPr b="0" i="0" sz="1707" u="none" cap="none" strike="noStrike">
                <a:solidFill>
                  <a:srgbClr val="1E64C8"/>
                </a:solidFill>
                <a:latin typeface="Arial"/>
                <a:ea typeface="Arial"/>
                <a:cs typeface="Arial"/>
                <a:sym typeface="Arial"/>
              </a:defRPr>
            </a:lvl5pPr>
            <a:lvl6pPr indent="0" lvl="5" marL="0" marR="0" rtl="0" algn="r">
              <a:spcBef>
                <a:spcPts val="0"/>
              </a:spcBef>
              <a:buNone/>
              <a:defRPr b="0" i="0" sz="1707" u="none" cap="none" strike="noStrike">
                <a:solidFill>
                  <a:srgbClr val="1E64C8"/>
                </a:solidFill>
                <a:latin typeface="Arial"/>
                <a:ea typeface="Arial"/>
                <a:cs typeface="Arial"/>
                <a:sym typeface="Arial"/>
              </a:defRPr>
            </a:lvl6pPr>
            <a:lvl7pPr indent="0" lvl="6" marL="0" marR="0" rtl="0" algn="r">
              <a:spcBef>
                <a:spcPts val="0"/>
              </a:spcBef>
              <a:buNone/>
              <a:defRPr b="0" i="0" sz="1707" u="none" cap="none" strike="noStrike">
                <a:solidFill>
                  <a:srgbClr val="1E64C8"/>
                </a:solidFill>
                <a:latin typeface="Arial"/>
                <a:ea typeface="Arial"/>
                <a:cs typeface="Arial"/>
                <a:sym typeface="Arial"/>
              </a:defRPr>
            </a:lvl7pPr>
            <a:lvl8pPr indent="0" lvl="7" marL="0" marR="0" rtl="0" algn="r">
              <a:spcBef>
                <a:spcPts val="0"/>
              </a:spcBef>
              <a:buNone/>
              <a:defRPr b="0" i="0" sz="1707" u="none" cap="none" strike="noStrike">
                <a:solidFill>
                  <a:srgbClr val="1E64C8"/>
                </a:solidFill>
                <a:latin typeface="Arial"/>
                <a:ea typeface="Arial"/>
                <a:cs typeface="Arial"/>
                <a:sym typeface="Arial"/>
              </a:defRPr>
            </a:lvl8pPr>
            <a:lvl9pPr indent="0" lvl="8" marL="0" marR="0" rt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rotWithShape="1">
          <a:blip r:embed="rId1">
            <a:alphaModFix/>
          </a:blip>
          <a:srcRect b="0" l="0" r="0" t="0"/>
          <a:stretch/>
        </p:blipFill>
        <p:spPr>
          <a:xfrm>
            <a:off x="457200" y="7909180"/>
            <a:ext cx="2307600" cy="1846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png"/><Relationship Id="rId10" Type="http://schemas.openxmlformats.org/officeDocument/2006/relationships/image" Target="../media/image32.png"/><Relationship Id="rId9" Type="http://schemas.openxmlformats.org/officeDocument/2006/relationships/image" Target="../media/image38.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34.png"/><Relationship Id="rId8"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www.ugent.be" TargetMode="External"/><Relationship Id="rId4" Type="http://schemas.openxmlformats.org/officeDocument/2006/relationships/hyperlink" Target="https://nuclearfusion.ugent.be/" TargetMode="External"/><Relationship Id="rId11" Type="http://schemas.openxmlformats.org/officeDocument/2006/relationships/image" Target="../media/image35.png"/><Relationship Id="rId10"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6.png"/><Relationship Id="rId11" Type="http://schemas.openxmlformats.org/officeDocument/2006/relationships/hyperlink" Target="https://iopscience.iop.org/article/10.1088/1741-4326/abdb91/meta" TargetMode="External"/><Relationship Id="rId10" Type="http://schemas.openxmlformats.org/officeDocument/2006/relationships/hyperlink" Target="https://www.public.asu.edu/~huanliu/papers/pakdd00clu.pdf" TargetMode="External"/><Relationship Id="rId12" Type="http://schemas.openxmlformats.org/officeDocument/2006/relationships/hyperlink" Target="https://iopscience.iop.org/article/10.1088/0029-5515/39/12/302" TargetMode="External"/><Relationship Id="rId9" Type="http://schemas.openxmlformats.org/officeDocument/2006/relationships/hyperlink" Target="http://arks.princeton.edu/ark:/88435/dsp01m900nx49h" TargetMode="External"/><Relationship Id="rId5" Type="http://schemas.openxmlformats.org/officeDocument/2006/relationships/hyperlink" Target="https://www.iter.org/mach" TargetMode="External"/><Relationship Id="rId6" Type="http://schemas.openxmlformats.org/officeDocument/2006/relationships/hyperlink" Target="https://towardsdatascience.com/statistics-in-python-collinearity-and-multicollinearity-4cc4dcd82b3f" TargetMode="External"/><Relationship Id="rId7" Type="http://schemas.openxmlformats.org/officeDocument/2006/relationships/hyperlink" Target="https://towardsdatascience.com/statistics-in-python-collinearity-and-multicollinearity-4cc4dcd82b3f" TargetMode="External"/><Relationship Id="rId8" Type="http://schemas.openxmlformats.org/officeDocument/2006/relationships/hyperlink" Target="https://link.springer.com/article/10.1007/s11135-006-9018-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ctrTitle"/>
          </p:nvPr>
        </p:nvSpPr>
        <p:spPr>
          <a:xfrm>
            <a:off x="973950" y="1957875"/>
            <a:ext cx="16232400" cy="33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10000"/>
              <a:buFont typeface="Arial"/>
              <a:buNone/>
            </a:pPr>
            <a:r>
              <a:rPr lang="en-GB" sz="5400" u="none"/>
              <a:t>INVESTIGATING THE DEPENDENCE ON </a:t>
            </a:r>
            <a:r>
              <a:rPr lang="en-GB" sz="5400" u="none">
                <a:solidFill>
                  <a:srgbClr val="FFFFFF"/>
                </a:solidFill>
              </a:rPr>
              <a:t>MACHINE SIZE</a:t>
            </a:r>
            <a:r>
              <a:rPr lang="en-GB" sz="5400" u="none"/>
              <a:t> OF THE </a:t>
            </a:r>
            <a:r>
              <a:rPr lang="en-GB" sz="5400" u="none">
                <a:solidFill>
                  <a:srgbClr val="FFD966"/>
                </a:solidFill>
              </a:rPr>
              <a:t>ENERGY CONFINEMENT</a:t>
            </a:r>
            <a:r>
              <a:rPr lang="en-GB" sz="5400" u="none"/>
              <a:t> </a:t>
            </a:r>
            <a:r>
              <a:rPr lang="en-GB" sz="5400" u="none">
                <a:solidFill>
                  <a:srgbClr val="FFE599"/>
                </a:solidFill>
              </a:rPr>
              <a:t>IN TOKAMAKS</a:t>
            </a:r>
            <a:r>
              <a:rPr lang="en-GB" sz="5400" u="none"/>
              <a:t> USING </a:t>
            </a:r>
            <a:r>
              <a:rPr lang="en-GB" sz="5400"/>
              <a:t>DATA-DRIVEN METHODS</a:t>
            </a:r>
            <a:endParaRPr sz="5400"/>
          </a:p>
        </p:txBody>
      </p:sp>
      <p:sp>
        <p:nvSpPr>
          <p:cNvPr id="85" name="Google Shape;85;p12"/>
          <p:cNvSpPr txBox="1"/>
          <p:nvPr>
            <p:ph idx="1" type="subTitle"/>
          </p:nvPr>
        </p:nvSpPr>
        <p:spPr>
          <a:xfrm>
            <a:off x="1283425" y="5655544"/>
            <a:ext cx="15191100" cy="1832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accent1"/>
              </a:buClr>
              <a:buSzPct val="68593"/>
              <a:buNone/>
            </a:pPr>
            <a:r>
              <a:rPr b="1" lang="en-GB" sz="4373">
                <a:solidFill>
                  <a:srgbClr val="FFD966"/>
                </a:solidFill>
              </a:rPr>
              <a:t>M.Sc. Student</a:t>
            </a:r>
            <a:r>
              <a:rPr lang="en-GB" sz="4373">
                <a:solidFill>
                  <a:srgbClr val="FFD966"/>
                </a:solidFill>
              </a:rPr>
              <a:t> Karina Chiñas Fuentes</a:t>
            </a:r>
            <a:endParaRPr sz="4373">
              <a:solidFill>
                <a:srgbClr val="FFD966"/>
              </a:solidFill>
            </a:endParaRPr>
          </a:p>
          <a:p>
            <a:pPr indent="0" lvl="0" marL="0" rtl="0" algn="l">
              <a:lnSpc>
                <a:spcPct val="120000"/>
              </a:lnSpc>
              <a:spcBef>
                <a:spcPts val="0"/>
              </a:spcBef>
              <a:spcAft>
                <a:spcPts val="0"/>
              </a:spcAft>
              <a:buClr>
                <a:schemeClr val="accent1"/>
              </a:buClr>
              <a:buSzPct val="100000"/>
              <a:buNone/>
            </a:pPr>
            <a:r>
              <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Prof. Dr. Geert Verdoolaege</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PhD Student Joseph Hall </a:t>
            </a:r>
            <a:endParaRPr>
              <a:solidFill>
                <a:srgbClr val="FFD966"/>
              </a:solidFill>
            </a:endParaRPr>
          </a:p>
        </p:txBody>
      </p:sp>
      <p:sp>
        <p:nvSpPr>
          <p:cNvPr id="86" name="Google Shape;86;p1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7" name="Google Shape;87;p1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 name="Google Shape;88;p1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9" name="Google Shape;89;p1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 name="Google Shape;90;p12"/>
          <p:cNvSpPr/>
          <p:nvPr/>
        </p:nvSpPr>
        <p:spPr>
          <a:xfrm>
            <a:off x="14553000" y="7340350"/>
            <a:ext cx="25857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700">
                <a:solidFill>
                  <a:srgbClr val="E9F0FA"/>
                </a:solidFill>
              </a:rPr>
              <a:t>11</a:t>
            </a:r>
            <a:r>
              <a:rPr lang="en-GB" sz="2700">
                <a:solidFill>
                  <a:srgbClr val="E9F0FA"/>
                </a:solidFill>
              </a:rPr>
              <a:t>/07/2023</a:t>
            </a:r>
            <a:endParaRPr sz="2700">
              <a:solidFill>
                <a:srgbClr val="E9F0F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8" name="Google Shape;288;p2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9" name="Google Shape;289;p2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91" name="Google Shape;291;p2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92" name="Google Shape;292;p2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93" name="Google Shape;293;p21"/>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94" name="Google Shape;294;p21"/>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95" name="Google Shape;295;p21"/>
          <p:cNvCxnSpPr>
            <a:stCxn id="293" idx="3"/>
            <a:endCxn id="294"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96" name="Google Shape;296;p21"/>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97" name="Google Shape;297;p21"/>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98" name="Google Shape;298;p21"/>
          <p:cNvCxnSpPr>
            <a:stCxn id="294" idx="3"/>
            <a:endCxn id="296"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21"/>
          <p:cNvCxnSpPr>
            <a:stCxn id="294" idx="3"/>
            <a:endCxn id="297"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300" name="Google Shape;300;p21"/>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1"/>
          <p:cNvCxnSpPr>
            <a:stCxn id="300" idx="0"/>
            <a:endCxn id="293"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21"/>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04" name="Google Shape;304;p21"/>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305" name="Google Shape;305;p21"/>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306" name="Google Shape;306;p21"/>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308" name="Google Shape;308;p21"/>
          <p:cNvCxnSpPr>
            <a:stCxn id="302" idx="6"/>
            <a:endCxn id="293" idx="1"/>
          </p:cNvCxnSpPr>
          <p:nvPr/>
        </p:nvCxnSpPr>
        <p:spPr>
          <a:xfrm flipH="1" rot="10800000">
            <a:off x="4903575" y="3448500"/>
            <a:ext cx="1596600" cy="14283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21"/>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10" name="Google Shape;310;p21"/>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311" name="Google Shape;311;p21"/>
          <p:cNvCxnSpPr>
            <a:endCxn id="31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312" name="Google Shape;312;p21"/>
          <p:cNvCxnSpPr>
            <a:endCxn id="31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21"/>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314" name="Google Shape;314;p21"/>
          <p:cNvCxnSpPr>
            <a:endCxn id="313"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2" name="Google Shape;322;p2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3" name="Google Shape;323;p2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2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25" name="Google Shape;325;p2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26" name="Google Shape;326;p22"/>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28" name="Google Shape;328;p22"/>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330" name="Google Shape;330;p22"/>
          <p:cNvSpPr txBox="1"/>
          <p:nvPr/>
        </p:nvSpPr>
        <p:spPr>
          <a:xfrm>
            <a:off x="322700" y="1580775"/>
            <a:ext cx="76524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31" name="Google Shape;331;p22"/>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pic>
        <p:nvPicPr>
          <p:cNvPr id="332" name="Google Shape;332;p22"/>
          <p:cNvPicPr preferRelativeResize="0"/>
          <p:nvPr/>
        </p:nvPicPr>
        <p:blipFill>
          <a:blip r:embed="rId4">
            <a:alphaModFix/>
          </a:blip>
          <a:stretch>
            <a:fillRect/>
          </a:stretch>
        </p:blipFill>
        <p:spPr>
          <a:xfrm>
            <a:off x="5123450" y="2555075"/>
            <a:ext cx="8201400" cy="6088146"/>
          </a:xfrm>
          <a:prstGeom prst="rect">
            <a:avLst/>
          </a:prstGeom>
          <a:noFill/>
          <a:ln>
            <a:noFill/>
          </a:ln>
        </p:spPr>
      </p:pic>
      <p:sp>
        <p:nvSpPr>
          <p:cNvPr id="333" name="Google Shape;333;p22"/>
          <p:cNvSpPr/>
          <p:nvPr/>
        </p:nvSpPr>
        <p:spPr>
          <a:xfrm>
            <a:off x="13371613" y="4265200"/>
            <a:ext cx="861000" cy="35664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4359638" y="5347125"/>
            <a:ext cx="2444700" cy="141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Random Sampling</a:t>
            </a:r>
            <a:endParaRPr b="1" sz="3100"/>
          </a:p>
        </p:txBody>
      </p:sp>
      <p:sp>
        <p:nvSpPr>
          <p:cNvPr id="335" name="Google Shape;335;p22"/>
          <p:cNvSpPr txBox="1"/>
          <p:nvPr/>
        </p:nvSpPr>
        <p:spPr>
          <a:xfrm>
            <a:off x="6509875" y="8307500"/>
            <a:ext cx="59736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New STDB5 register index</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3" name="Google Shape;343;p2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44" name="Google Shape;344;p2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45" name="Google Shape;345;p2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2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47" name="Google Shape;347;p2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48" name="Google Shape;348;p23"/>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349" name="Google Shape;349;p23"/>
          <p:cNvPicPr preferRelativeResize="0"/>
          <p:nvPr/>
        </p:nvPicPr>
        <p:blipFill>
          <a:blip r:embed="rId5">
            <a:alphaModFix/>
          </a:blip>
          <a:stretch>
            <a:fillRect/>
          </a:stretch>
        </p:blipFill>
        <p:spPr>
          <a:xfrm>
            <a:off x="157550" y="3066625"/>
            <a:ext cx="4911265" cy="3808100"/>
          </a:xfrm>
          <a:prstGeom prst="rect">
            <a:avLst/>
          </a:prstGeom>
          <a:noFill/>
          <a:ln>
            <a:noFill/>
          </a:ln>
        </p:spPr>
      </p:pic>
      <p:sp>
        <p:nvSpPr>
          <p:cNvPr id="350" name="Google Shape;350;p23"/>
          <p:cNvSpPr/>
          <p:nvPr/>
        </p:nvSpPr>
        <p:spPr>
          <a:xfrm>
            <a:off x="5144879" y="4115141"/>
            <a:ext cx="515400" cy="22305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5660358" y="4762928"/>
            <a:ext cx="1298400" cy="935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Random Sampling</a:t>
            </a:r>
            <a:endParaRPr b="1" sz="1900"/>
          </a:p>
        </p:txBody>
      </p:sp>
      <p:graphicFrame>
        <p:nvGraphicFramePr>
          <p:cNvPr id="352" name="Google Shape;352;p23"/>
          <p:cNvGraphicFramePr/>
          <p:nvPr/>
        </p:nvGraphicFramePr>
        <p:xfrm>
          <a:off x="9734938" y="2566175"/>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0.9998</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Subset size = 618</a:t>
                      </a:r>
                      <a:endParaRPr/>
                    </a:p>
                  </a:txBody>
                  <a:tcPr marT="91425" marB="91425" marR="91425" marL="91425" anchor="ctr"/>
                </a:tc>
              </a:tr>
            </a:tbl>
          </a:graphicData>
        </a:graphic>
      </p:graphicFrame>
      <p:graphicFrame>
        <p:nvGraphicFramePr>
          <p:cNvPr id="353" name="Google Shape;353;p23"/>
          <p:cNvGraphicFramePr/>
          <p:nvPr/>
        </p:nvGraphicFramePr>
        <p:xfrm>
          <a:off x="13154913" y="2566175"/>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0.6379</a:t>
                      </a:r>
                      <a:endParaRPr/>
                    </a:p>
                  </a:txBody>
                  <a:tcPr marT="91425" marB="91425" marR="91425" marL="91425" anchor="ctr"/>
                </a:tc>
              </a:tr>
              <a:tr h="1067750">
                <a:tc>
                  <a:txBody>
                    <a:bodyPr/>
                    <a:lstStyle/>
                    <a:p>
                      <a:pPr indent="0" lvl="0" marL="0" rtl="0" algn="ctr">
                        <a:spcBef>
                          <a:spcPts val="0"/>
                        </a:spcBef>
                        <a:spcAft>
                          <a:spcPts val="0"/>
                        </a:spcAft>
                        <a:buNone/>
                      </a:pPr>
                      <a:r>
                        <a:rPr lang="en-GB" sz="2500">
                          <a:solidFill>
                            <a:srgbClr val="000000"/>
                          </a:solidFill>
                        </a:rPr>
                        <a:t>Subset size = 1459</a:t>
                      </a:r>
                      <a:endParaRPr/>
                    </a:p>
                  </a:txBody>
                  <a:tcPr marT="91425" marB="91425" marR="91425" marL="91425" anchor="ctr"/>
                </a:tc>
              </a:tr>
            </a:tbl>
          </a:graphicData>
        </a:graphic>
      </p:graphicFrame>
      <p:sp>
        <p:nvSpPr>
          <p:cNvPr id="354" name="Google Shape;354;p23"/>
          <p:cNvSpPr/>
          <p:nvPr/>
        </p:nvSpPr>
        <p:spPr>
          <a:xfrm>
            <a:off x="13154925"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23.34%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76.66% did not </a:t>
            </a:r>
            <a:endParaRPr sz="2100">
              <a:solidFill>
                <a:srgbClr val="000000"/>
              </a:solidFill>
            </a:endParaRPr>
          </a:p>
        </p:txBody>
      </p:sp>
      <p:sp>
        <p:nvSpPr>
          <p:cNvPr id="355" name="Google Shape;355;p23"/>
          <p:cNvSpPr/>
          <p:nvPr/>
        </p:nvSpPr>
        <p:spPr>
          <a:xfrm>
            <a:off x="9734950"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9.88%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90.12% did not </a:t>
            </a:r>
            <a:endParaRPr sz="2100">
              <a:solidFill>
                <a:srgbClr val="000000"/>
              </a:solidFill>
            </a:endParaRPr>
          </a:p>
        </p:txBody>
      </p:sp>
      <p:sp>
        <p:nvSpPr>
          <p:cNvPr id="356" name="Google Shape;356;p23"/>
          <p:cNvSpPr/>
          <p:nvPr/>
        </p:nvSpPr>
        <p:spPr>
          <a:xfrm>
            <a:off x="9730100" y="168602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57" name="Google Shape;357;p23"/>
          <p:cNvSpPr/>
          <p:nvPr/>
        </p:nvSpPr>
        <p:spPr>
          <a:xfrm>
            <a:off x="13154925" y="168827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58" name="Google Shape;358;p23"/>
          <p:cNvSpPr/>
          <p:nvPr/>
        </p:nvSpPr>
        <p:spPr>
          <a:xfrm>
            <a:off x="12341425" y="7047875"/>
            <a:ext cx="1326900" cy="5832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STDB5</a:t>
            </a:r>
            <a:endParaRPr b="1" sz="2000"/>
          </a:p>
        </p:txBody>
      </p:sp>
      <p:sp>
        <p:nvSpPr>
          <p:cNvPr id="359" name="Google Shape;359;p23"/>
          <p:cNvSpPr txBox="1"/>
          <p:nvPr/>
        </p:nvSpPr>
        <p:spPr>
          <a:xfrm>
            <a:off x="870375" y="7047875"/>
            <a:ext cx="458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New STDB5 register index</a:t>
            </a:r>
            <a:endParaRPr/>
          </a:p>
        </p:txBody>
      </p:sp>
      <p:sp>
        <p:nvSpPr>
          <p:cNvPr id="360" name="Google Shape;360;p23"/>
          <p:cNvSpPr/>
          <p:nvPr/>
        </p:nvSpPr>
        <p:spPr>
          <a:xfrm>
            <a:off x="7447866" y="4938801"/>
            <a:ext cx="804300" cy="58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OLS</a:t>
            </a:r>
            <a:endParaRPr b="1" sz="1900"/>
          </a:p>
        </p:txBody>
      </p:sp>
      <p:cxnSp>
        <p:nvCxnSpPr>
          <p:cNvPr id="361" name="Google Shape;361;p23"/>
          <p:cNvCxnSpPr>
            <a:stCxn id="351" idx="3"/>
            <a:endCxn id="360" idx="1"/>
          </p:cNvCxnSpPr>
          <p:nvPr/>
        </p:nvCxnSpPr>
        <p:spPr>
          <a:xfrm>
            <a:off x="6958758" y="5230478"/>
            <a:ext cx="489000" cy="0"/>
          </a:xfrm>
          <a:prstGeom prst="straightConnector1">
            <a:avLst/>
          </a:prstGeom>
          <a:noFill/>
          <a:ln cap="flat" cmpd="sng" w="28575">
            <a:solidFill>
              <a:schemeClr val="dk2"/>
            </a:solidFill>
            <a:prstDash val="solid"/>
            <a:round/>
            <a:headEnd len="med" w="med" type="none"/>
            <a:tailEnd len="med" w="med" type="triangle"/>
          </a:ln>
        </p:spPr>
      </p:cxnSp>
      <p:sp>
        <p:nvSpPr>
          <p:cNvPr id="362" name="Google Shape;362;p23"/>
          <p:cNvSpPr/>
          <p:nvPr/>
        </p:nvSpPr>
        <p:spPr>
          <a:xfrm>
            <a:off x="7312713" y="6175063"/>
            <a:ext cx="1074600" cy="10116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txBox="1"/>
          <p:nvPr/>
        </p:nvSpPr>
        <p:spPr>
          <a:xfrm>
            <a:off x="7312725" y="6446475"/>
            <a:ext cx="107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STDB2</a:t>
            </a:r>
            <a:endParaRPr b="1" sz="2000"/>
          </a:p>
        </p:txBody>
      </p:sp>
      <p:cxnSp>
        <p:nvCxnSpPr>
          <p:cNvPr id="364" name="Google Shape;364;p23"/>
          <p:cNvCxnSpPr>
            <a:stCxn id="362" idx="0"/>
            <a:endCxn id="360" idx="2"/>
          </p:cNvCxnSpPr>
          <p:nvPr/>
        </p:nvCxnSpPr>
        <p:spPr>
          <a:xfrm rot="10800000">
            <a:off x="7850013" y="5521963"/>
            <a:ext cx="0" cy="653100"/>
          </a:xfrm>
          <a:prstGeom prst="straightConnector1">
            <a:avLst/>
          </a:prstGeom>
          <a:noFill/>
          <a:ln cap="flat" cmpd="sng" w="28575">
            <a:solidFill>
              <a:schemeClr val="dk2"/>
            </a:solidFill>
            <a:prstDash val="solid"/>
            <a:round/>
            <a:headEnd len="med" w="med" type="none"/>
            <a:tailEnd len="med" w="med" type="triangle"/>
          </a:ln>
        </p:spPr>
      </p:cxnSp>
      <p:cxnSp>
        <p:nvCxnSpPr>
          <p:cNvPr id="365" name="Google Shape;365;p23"/>
          <p:cNvCxnSpPr>
            <a:stCxn id="360" idx="3"/>
          </p:cNvCxnSpPr>
          <p:nvPr/>
        </p:nvCxnSpPr>
        <p:spPr>
          <a:xfrm flipH="1" rot="10800000">
            <a:off x="8252166" y="4926201"/>
            <a:ext cx="682800" cy="304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3" name="Google Shape;373;p2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4" name="Google Shape;374;p2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24"/>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76" name="Google Shape;376;p2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graphicFrame>
        <p:nvGraphicFramePr>
          <p:cNvPr id="377" name="Google Shape;377;p24"/>
          <p:cNvGraphicFramePr/>
          <p:nvPr/>
        </p:nvGraphicFramePr>
        <p:xfrm>
          <a:off x="964788" y="3519613"/>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 </a:t>
                      </a:r>
                      <a:r>
                        <a:rPr lang="en-GB" sz="2500">
                          <a:solidFill>
                            <a:srgbClr val="000000"/>
                          </a:solidFill>
                        </a:rPr>
                        <a:t>= 618</a:t>
                      </a:r>
                      <a:endParaRPr/>
                    </a:p>
                  </a:txBody>
                  <a:tcPr marT="91425" marB="91425" marR="91425" marL="91425" anchor="ctr"/>
                </a:tc>
              </a:tr>
            </a:tbl>
          </a:graphicData>
        </a:graphic>
      </p:graphicFrame>
      <p:graphicFrame>
        <p:nvGraphicFramePr>
          <p:cNvPr id="378" name="Google Shape;378;p24"/>
          <p:cNvGraphicFramePr/>
          <p:nvPr/>
        </p:nvGraphicFramePr>
        <p:xfrm>
          <a:off x="13204688" y="3517363"/>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a:t>
                      </a:r>
                      <a:r>
                        <a:rPr lang="en-GB" sz="2500"/>
                        <a:t>4</a:t>
                      </a:r>
                      <a:endParaRPr/>
                    </a:p>
                  </a:txBody>
                  <a:tcPr marT="91425" marB="91425" marR="91425" marL="91425" anchor="ctr"/>
                </a:tc>
              </a:tr>
              <a:tr h="1067750">
                <a:tc>
                  <a:txBody>
                    <a:bodyPr/>
                    <a:lstStyle/>
                    <a:p>
                      <a:pPr indent="0" lvl="0" marL="0" rtl="0" algn="ctr">
                        <a:spcBef>
                          <a:spcPts val="0"/>
                        </a:spcBef>
                        <a:spcAft>
                          <a:spcPts val="0"/>
                        </a:spcAft>
                        <a:buNone/>
                      </a:pPr>
                      <a:r>
                        <a:rPr lang="en-GB" sz="2500"/>
                        <a:t>dataset</a:t>
                      </a:r>
                      <a:r>
                        <a:rPr lang="en-GB" sz="2500">
                          <a:solidFill>
                            <a:srgbClr val="000000"/>
                          </a:solidFill>
                        </a:rPr>
                        <a:t> size = 1459</a:t>
                      </a:r>
                      <a:endParaRPr/>
                    </a:p>
                  </a:txBody>
                  <a:tcPr marT="91425" marB="91425" marR="91425" marL="91425" anchor="ctr"/>
                </a:tc>
              </a:tr>
            </a:tbl>
          </a:graphicData>
        </a:graphic>
      </p:graphicFrame>
      <p:sp>
        <p:nvSpPr>
          <p:cNvPr id="379" name="Google Shape;379;p24"/>
          <p:cNvSpPr/>
          <p:nvPr/>
        </p:nvSpPr>
        <p:spPr>
          <a:xfrm>
            <a:off x="95995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80" name="Google Shape;380;p24"/>
          <p:cNvSpPr/>
          <p:nvPr/>
        </p:nvSpPr>
        <p:spPr>
          <a:xfrm>
            <a:off x="1320470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81" name="Google Shape;381;p24"/>
          <p:cNvSpPr txBox="1"/>
          <p:nvPr/>
        </p:nvSpPr>
        <p:spPr>
          <a:xfrm>
            <a:off x="322650" y="1580775"/>
            <a:ext cx="15183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AND </a:t>
            </a:r>
            <a:r>
              <a:rPr b="1" lang="en-GB" sz="4500">
                <a:solidFill>
                  <a:srgbClr val="BF9000"/>
                </a:solidFill>
              </a:rPr>
              <a:t>UNAFFECTING</a:t>
            </a:r>
            <a:r>
              <a:rPr b="1" lang="en-GB" sz="4500">
                <a:solidFill>
                  <a:schemeClr val="dk2"/>
                </a:solidFill>
              </a:rPr>
              <a:t> REGISTERS</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382" name="Google Shape;382;p24"/>
          <p:cNvGraphicFramePr/>
          <p:nvPr/>
        </p:nvGraphicFramePr>
        <p:xfrm>
          <a:off x="4469988" y="3519613"/>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α</a:t>
                      </a:r>
                      <a:r>
                        <a:rPr baseline="-25000" lang="en-GB" sz="2500"/>
                        <a:t>R </a:t>
                      </a:r>
                      <a:r>
                        <a:rPr lang="en-GB" sz="2500"/>
                        <a:t>&lt; 1</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1.71</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a:t>
                      </a:r>
                      <a:r>
                        <a:rPr lang="en-GB" sz="2500">
                          <a:solidFill>
                            <a:srgbClr val="000000"/>
                          </a:solidFill>
                        </a:rPr>
                        <a:t> = </a:t>
                      </a:r>
                      <a:r>
                        <a:rPr lang="en-GB" sz="2500"/>
                        <a:t>5634</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83" name="Google Shape;383;p24"/>
          <p:cNvSpPr/>
          <p:nvPr/>
        </p:nvSpPr>
        <p:spPr>
          <a:xfrm>
            <a:off x="44651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graphicFrame>
        <p:nvGraphicFramePr>
          <p:cNvPr id="384" name="Google Shape;384;p24"/>
          <p:cNvGraphicFramePr/>
          <p:nvPr/>
        </p:nvGraphicFramePr>
        <p:xfrm>
          <a:off x="9727788" y="3519613"/>
          <a:ext cx="3000000" cy="3000000"/>
        </p:xfrm>
        <a:graphic>
          <a:graphicData uri="http://schemas.openxmlformats.org/drawingml/2006/table">
            <a:tbl>
              <a:tblPr>
                <a:noFill/>
                <a:tableStyleId>{53984150-7781-45D9-9322-1A2D6CFE6E73}</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smallest α</a:t>
                      </a:r>
                      <a:r>
                        <a:rPr baseline="-25000" lang="en-GB" sz="2500"/>
                        <a:t>R </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2.16</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t>dataset</a:t>
                      </a:r>
                      <a:r>
                        <a:rPr lang="en-GB" sz="2500">
                          <a:solidFill>
                            <a:srgbClr val="000000"/>
                          </a:solidFill>
                        </a:rPr>
                        <a:t> size = 4793</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85" name="Google Shape;385;p24"/>
          <p:cNvSpPr/>
          <p:nvPr/>
        </p:nvSpPr>
        <p:spPr>
          <a:xfrm>
            <a:off x="97229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86" name="Google Shape;386;p24"/>
          <p:cNvSpPr/>
          <p:nvPr/>
        </p:nvSpPr>
        <p:spPr>
          <a:xfrm>
            <a:off x="6227338" y="7457925"/>
            <a:ext cx="4884000" cy="1143300"/>
          </a:xfrm>
          <a:prstGeom prst="rect">
            <a:avLst/>
          </a:prstGeom>
          <a:solidFill>
            <a:srgbClr val="FFFFFF"/>
          </a:solid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t>Together they make </a:t>
            </a:r>
            <a:r>
              <a:rPr b="1" lang="en-GB" sz="2800"/>
              <a:t>STDB5</a:t>
            </a:r>
            <a:endParaRPr b="1" sz="2800"/>
          </a:p>
        </p:txBody>
      </p:sp>
      <p:sp>
        <p:nvSpPr>
          <p:cNvPr id="387" name="Google Shape;387;p24"/>
          <p:cNvSpPr/>
          <p:nvPr/>
        </p:nvSpPr>
        <p:spPr>
          <a:xfrm>
            <a:off x="3881650" y="7656225"/>
            <a:ext cx="748200" cy="746700"/>
          </a:xfrm>
          <a:prstGeom prst="ellipse">
            <a:avLst/>
          </a:prstGeom>
          <a:solidFill>
            <a:srgbClr val="EFEFEF"/>
          </a:solidFill>
          <a:ln cap="flat" cmpd="sng" w="28575">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sp>
        <p:nvSpPr>
          <p:cNvPr id="388" name="Google Shape;388;p24"/>
          <p:cNvSpPr/>
          <p:nvPr/>
        </p:nvSpPr>
        <p:spPr>
          <a:xfrm>
            <a:off x="12708850" y="7656225"/>
            <a:ext cx="748200" cy="746700"/>
          </a:xfrm>
          <a:prstGeom prst="ellipse">
            <a:avLst/>
          </a:prstGeom>
          <a:solidFill>
            <a:srgbClr val="EFEFEF"/>
          </a:solidFill>
          <a:ln cap="flat" cmpd="sng" w="38100">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cxnSp>
        <p:nvCxnSpPr>
          <p:cNvPr id="389" name="Google Shape;389;p24"/>
          <p:cNvCxnSpPr>
            <a:endCxn id="387" idx="7"/>
          </p:cNvCxnSpPr>
          <p:nvPr/>
        </p:nvCxnSpPr>
        <p:spPr>
          <a:xfrm flipH="1">
            <a:off x="4520279" y="6916577"/>
            <a:ext cx="1506900" cy="849000"/>
          </a:xfrm>
          <a:prstGeom prst="straightConnector1">
            <a:avLst/>
          </a:prstGeom>
          <a:noFill/>
          <a:ln cap="flat" cmpd="sng" w="28575">
            <a:solidFill>
              <a:srgbClr val="658AA9"/>
            </a:solidFill>
            <a:prstDash val="solid"/>
            <a:round/>
            <a:headEnd len="med" w="med" type="none"/>
            <a:tailEnd len="med" w="med" type="none"/>
          </a:ln>
        </p:spPr>
      </p:cxnSp>
      <p:cxnSp>
        <p:nvCxnSpPr>
          <p:cNvPr id="390" name="Google Shape;390;p24"/>
          <p:cNvCxnSpPr>
            <a:endCxn id="387" idx="1"/>
          </p:cNvCxnSpPr>
          <p:nvPr/>
        </p:nvCxnSpPr>
        <p:spPr>
          <a:xfrm>
            <a:off x="2442021" y="6916577"/>
            <a:ext cx="1549200" cy="849000"/>
          </a:xfrm>
          <a:prstGeom prst="straightConnector1">
            <a:avLst/>
          </a:prstGeom>
          <a:noFill/>
          <a:ln cap="flat" cmpd="sng" w="28575">
            <a:solidFill>
              <a:srgbClr val="658AA9"/>
            </a:solidFill>
            <a:prstDash val="solid"/>
            <a:round/>
            <a:headEnd len="med" w="med" type="none"/>
            <a:tailEnd len="med" w="med" type="none"/>
          </a:ln>
        </p:spPr>
      </p:cxnSp>
      <p:cxnSp>
        <p:nvCxnSpPr>
          <p:cNvPr id="391" name="Google Shape;391;p24"/>
          <p:cNvCxnSpPr>
            <a:stCxn id="387" idx="6"/>
            <a:endCxn id="386" idx="1"/>
          </p:cNvCxnSpPr>
          <p:nvPr/>
        </p:nvCxnSpPr>
        <p:spPr>
          <a:xfrm>
            <a:off x="46298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392" name="Google Shape;392;p24"/>
          <p:cNvCxnSpPr>
            <a:stCxn id="388" idx="2"/>
            <a:endCxn id="386" idx="3"/>
          </p:cNvCxnSpPr>
          <p:nvPr/>
        </p:nvCxnSpPr>
        <p:spPr>
          <a:xfrm rot="10800000">
            <a:off x="111113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393" name="Google Shape;393;p24"/>
          <p:cNvCxnSpPr>
            <a:endCxn id="388" idx="1"/>
          </p:cNvCxnSpPr>
          <p:nvPr/>
        </p:nvCxnSpPr>
        <p:spPr>
          <a:xfrm>
            <a:off x="11348721" y="6902177"/>
            <a:ext cx="1469700" cy="863400"/>
          </a:xfrm>
          <a:prstGeom prst="straightConnector1">
            <a:avLst/>
          </a:prstGeom>
          <a:noFill/>
          <a:ln cap="flat" cmpd="sng" w="28575">
            <a:solidFill>
              <a:srgbClr val="658AA9"/>
            </a:solidFill>
            <a:prstDash val="solid"/>
            <a:round/>
            <a:headEnd len="med" w="med" type="none"/>
            <a:tailEnd len="med" w="med" type="none"/>
          </a:ln>
        </p:spPr>
      </p:cxnSp>
      <p:cxnSp>
        <p:nvCxnSpPr>
          <p:cNvPr id="394" name="Google Shape;394;p24"/>
          <p:cNvCxnSpPr>
            <a:endCxn id="388" idx="7"/>
          </p:cNvCxnSpPr>
          <p:nvPr/>
        </p:nvCxnSpPr>
        <p:spPr>
          <a:xfrm flipH="1">
            <a:off x="13347479" y="6916577"/>
            <a:ext cx="1473600" cy="849000"/>
          </a:xfrm>
          <a:prstGeom prst="straightConnector1">
            <a:avLst/>
          </a:prstGeom>
          <a:noFill/>
          <a:ln cap="flat" cmpd="sng" w="28575">
            <a:solidFill>
              <a:srgbClr val="658AA9"/>
            </a:solidFill>
            <a:prstDash val="solid"/>
            <a:round/>
            <a:headEnd len="med" w="med" type="none"/>
            <a:tailEnd len="med" w="med" type="none"/>
          </a:ln>
        </p:spPr>
      </p:cxnSp>
      <p:sp>
        <p:nvSpPr>
          <p:cNvPr id="395" name="Google Shape;395;p24"/>
          <p:cNvSpPr/>
          <p:nvPr/>
        </p:nvSpPr>
        <p:spPr>
          <a:xfrm>
            <a:off x="6707350" y="87108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
            </a:r>
            <a:r>
              <a:rPr lang="en-GB" sz="2600"/>
              <a:t>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5"/>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401" name="Google Shape;401;p2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02" name="Google Shape;402;p2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03" name="Google Shape;403;p2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04" name="Google Shape;404;p2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05" name="Google Shape;405;p25"/>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406" name="Google Shape;406;p25"/>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407" name="Google Shape;407;p25"/>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408" name="Google Shape;408;p25"/>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409" name="Google Shape;409;p25"/>
          <p:cNvCxnSpPr>
            <a:stCxn id="405" idx="3"/>
            <a:endCxn id="406"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10" name="Google Shape;410;p25"/>
          <p:cNvCxnSpPr>
            <a:stCxn id="406" idx="3"/>
            <a:endCxn id="407"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11" name="Google Shape;411;p25"/>
          <p:cNvCxnSpPr>
            <a:stCxn id="407" idx="3"/>
            <a:endCxn id="408"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412" name="Google Shape;412;p25"/>
          <p:cNvSpPr/>
          <p:nvPr/>
        </p:nvSpPr>
        <p:spPr>
          <a:xfrm rot="-5400000">
            <a:off x="51943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a:t>
            </a:r>
            <a:r>
              <a:rPr lang="en-GB" sz="1900">
                <a:solidFill>
                  <a:srgbClr val="FFD966"/>
                </a:solidFill>
              </a:rPr>
              <a:t>classify</a:t>
            </a:r>
            <a:r>
              <a:rPr lang="en-GB" sz="1900">
                <a:solidFill>
                  <a:srgbClr val="FFD966"/>
                </a:solidFill>
              </a:rPr>
              <a:t> / label them.</a:t>
            </a:r>
            <a:endParaRPr sz="1900">
              <a:solidFill>
                <a:srgbClr val="FFD9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1" name="Google Shape;421;p2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2" name="Google Shape;422;p2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2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24" name="Google Shape;424;p2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25" name="Google Shape;425;p2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26" name="Google Shape;426;p26"/>
          <p:cNvSpPr txBox="1"/>
          <p:nvPr/>
        </p:nvSpPr>
        <p:spPr>
          <a:xfrm>
            <a:off x="322700" y="1580775"/>
            <a:ext cx="659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MULTICOLLINEARITY</a:t>
            </a:r>
            <a:r>
              <a:rPr b="1" lang="en-GB" sz="4500">
                <a:solidFill>
                  <a:schemeClr val="dk2"/>
                </a:solidFill>
              </a:rPr>
              <a: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27" name="Google Shape;427;p26"/>
          <p:cNvGraphicFramePr/>
          <p:nvPr/>
        </p:nvGraphicFramePr>
        <p:xfrm>
          <a:off x="8885188" y="4114800"/>
          <a:ext cx="3000000" cy="3000000"/>
        </p:xfrm>
        <a:graphic>
          <a:graphicData uri="http://schemas.openxmlformats.org/drawingml/2006/table">
            <a:tbl>
              <a:tblPr>
                <a:noFill/>
                <a:tableStyleId>{53984150-7781-45D9-9322-1A2D6CFE6E73}</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28" name="Google Shape;428;p26"/>
          <p:cNvSpPr/>
          <p:nvPr/>
        </p:nvSpPr>
        <p:spPr>
          <a:xfrm>
            <a:off x="9570100" y="3534385"/>
            <a:ext cx="1863200" cy="559025"/>
          </a:xfrm>
          <a:custGeom>
            <a:rect b="b" l="l" r="r" t="t"/>
            <a:pathLst>
              <a:path extrusionOk="0" h="22361" w="74528">
                <a:moveTo>
                  <a:pt x="0" y="22361"/>
                </a:moveTo>
                <a:cubicBezTo>
                  <a:pt x="4423" y="18973"/>
                  <a:pt x="18256" y="5234"/>
                  <a:pt x="26537" y="2035"/>
                </a:cubicBezTo>
                <a:cubicBezTo>
                  <a:pt x="34818" y="-1164"/>
                  <a:pt x="41688" y="-223"/>
                  <a:pt x="49686" y="3165"/>
                </a:cubicBezTo>
                <a:cubicBezTo>
                  <a:pt x="57685" y="6553"/>
                  <a:pt x="70388" y="19162"/>
                  <a:pt x="74528" y="22361"/>
                </a:cubicBezTo>
              </a:path>
            </a:pathLst>
          </a:custGeom>
          <a:noFill/>
          <a:ln cap="flat" cmpd="sng" w="28575">
            <a:solidFill>
              <a:schemeClr val="dk2"/>
            </a:solidFill>
            <a:prstDash val="solid"/>
            <a:round/>
            <a:headEnd len="med" w="med" type="triangle"/>
            <a:tailEnd len="med" w="med" type="triangle"/>
          </a:ln>
        </p:spPr>
      </p:sp>
      <p:sp>
        <p:nvSpPr>
          <p:cNvPr id="429" name="Google Shape;429;p26"/>
          <p:cNvSpPr/>
          <p:nvPr/>
        </p:nvSpPr>
        <p:spPr>
          <a:xfrm>
            <a:off x="9584225" y="3203330"/>
            <a:ext cx="3359400" cy="890075"/>
          </a:xfrm>
          <a:custGeom>
            <a:rect b="b" l="l" r="r" t="t"/>
            <a:pathLst>
              <a:path extrusionOk="0" h="35603" w="134376">
                <a:moveTo>
                  <a:pt x="0" y="35039"/>
                </a:moveTo>
                <a:cubicBezTo>
                  <a:pt x="9598" y="29581"/>
                  <a:pt x="41217" y="6996"/>
                  <a:pt x="57590" y="2291"/>
                </a:cubicBezTo>
                <a:cubicBezTo>
                  <a:pt x="73964" y="-2414"/>
                  <a:pt x="85443" y="1256"/>
                  <a:pt x="98241" y="6808"/>
                </a:cubicBezTo>
                <a:cubicBezTo>
                  <a:pt x="111039" y="12360"/>
                  <a:pt x="128354" y="30804"/>
                  <a:pt x="134376" y="35603"/>
                </a:cubicBezTo>
              </a:path>
            </a:pathLst>
          </a:custGeom>
          <a:noFill/>
          <a:ln cap="flat" cmpd="sng" w="28575">
            <a:solidFill>
              <a:schemeClr val="dk2"/>
            </a:solidFill>
            <a:prstDash val="solid"/>
            <a:round/>
            <a:headEnd len="med" w="med" type="triangle"/>
            <a:tailEnd len="med" w="med" type="triangle"/>
          </a:ln>
        </p:spPr>
      </p:sp>
      <p:sp>
        <p:nvSpPr>
          <p:cNvPr id="430" name="Google Shape;430;p26"/>
          <p:cNvSpPr/>
          <p:nvPr/>
        </p:nvSpPr>
        <p:spPr>
          <a:xfrm>
            <a:off x="9513650" y="2893331"/>
            <a:ext cx="4615650" cy="1214200"/>
          </a:xfrm>
          <a:custGeom>
            <a:rect b="b" l="l" r="r" t="t"/>
            <a:pathLst>
              <a:path extrusionOk="0" h="48568" w="184626">
                <a:moveTo>
                  <a:pt x="0" y="48568"/>
                </a:moveTo>
                <a:cubicBezTo>
                  <a:pt x="17785" y="40475"/>
                  <a:pt x="75940" y="200"/>
                  <a:pt x="106711" y="12"/>
                </a:cubicBezTo>
                <a:cubicBezTo>
                  <a:pt x="137482" y="-176"/>
                  <a:pt x="171640" y="39535"/>
                  <a:pt x="184626" y="47439"/>
                </a:cubicBezTo>
              </a:path>
            </a:pathLst>
          </a:custGeom>
          <a:noFill/>
          <a:ln cap="flat" cmpd="sng" w="28575">
            <a:solidFill>
              <a:schemeClr val="dk2"/>
            </a:solidFill>
            <a:prstDash val="solid"/>
            <a:round/>
            <a:headEnd len="med" w="med" type="triangle"/>
            <a:tailEnd len="med" w="med" type="triangle"/>
          </a:ln>
        </p:spPr>
      </p:sp>
      <p:cxnSp>
        <p:nvCxnSpPr>
          <p:cNvPr id="431" name="Google Shape;431;p26"/>
          <p:cNvCxnSpPr/>
          <p:nvPr/>
        </p:nvCxnSpPr>
        <p:spPr>
          <a:xfrm flipH="1" rot="10800000">
            <a:off x="9640675" y="2540750"/>
            <a:ext cx="4502700" cy="14100"/>
          </a:xfrm>
          <a:prstGeom prst="straightConnector1">
            <a:avLst/>
          </a:prstGeom>
          <a:noFill/>
          <a:ln cap="flat" cmpd="sng" w="28575">
            <a:solidFill>
              <a:schemeClr val="dk2"/>
            </a:solidFill>
            <a:prstDash val="dot"/>
            <a:round/>
            <a:headEnd len="med" w="med" type="none"/>
            <a:tailEnd len="med" w="med" type="none"/>
          </a:ln>
        </p:spPr>
      </p:cxnSp>
      <p:cxnSp>
        <p:nvCxnSpPr>
          <p:cNvPr id="432" name="Google Shape;432;p26"/>
          <p:cNvCxnSpPr>
            <a:stCxn id="433" idx="0"/>
          </p:cNvCxnSpPr>
          <p:nvPr/>
        </p:nvCxnSpPr>
        <p:spPr>
          <a:xfrm flipH="1" rot="10800000">
            <a:off x="9624850" y="2554825"/>
            <a:ext cx="1800" cy="1550100"/>
          </a:xfrm>
          <a:prstGeom prst="straightConnector1">
            <a:avLst/>
          </a:prstGeom>
          <a:noFill/>
          <a:ln cap="flat" cmpd="sng" w="28575">
            <a:solidFill>
              <a:schemeClr val="dk2"/>
            </a:solidFill>
            <a:prstDash val="dot"/>
            <a:round/>
            <a:headEnd len="med" w="med" type="none"/>
            <a:tailEnd len="med" w="med" type="none"/>
          </a:ln>
        </p:spPr>
      </p:cxnSp>
      <p:cxnSp>
        <p:nvCxnSpPr>
          <p:cNvPr id="434" name="Google Shape;434;p26"/>
          <p:cNvCxnSpPr>
            <a:stCxn id="435" idx="0"/>
          </p:cNvCxnSpPr>
          <p:nvPr/>
        </p:nvCxnSpPr>
        <p:spPr>
          <a:xfrm rot="10800000">
            <a:off x="11136900" y="2540800"/>
            <a:ext cx="9000" cy="1571400"/>
          </a:xfrm>
          <a:prstGeom prst="straightConnector1">
            <a:avLst/>
          </a:prstGeom>
          <a:noFill/>
          <a:ln cap="flat" cmpd="sng" w="28575">
            <a:solidFill>
              <a:schemeClr val="dk2"/>
            </a:solidFill>
            <a:prstDash val="dot"/>
            <a:round/>
            <a:headEnd len="med" w="med" type="none"/>
            <a:tailEnd len="med" w="med" type="none"/>
          </a:ln>
        </p:spPr>
      </p:cxnSp>
      <p:cxnSp>
        <p:nvCxnSpPr>
          <p:cNvPr id="436" name="Google Shape;436;p26"/>
          <p:cNvCxnSpPr>
            <a:stCxn id="437" idx="0"/>
          </p:cNvCxnSpPr>
          <p:nvPr/>
        </p:nvCxnSpPr>
        <p:spPr>
          <a:xfrm flipH="1" rot="10800000">
            <a:off x="12635675" y="2554900"/>
            <a:ext cx="11700" cy="1557300"/>
          </a:xfrm>
          <a:prstGeom prst="straightConnector1">
            <a:avLst/>
          </a:prstGeom>
          <a:noFill/>
          <a:ln cap="flat" cmpd="sng" w="28575">
            <a:solidFill>
              <a:schemeClr val="dk2"/>
            </a:solidFill>
            <a:prstDash val="dot"/>
            <a:round/>
            <a:headEnd len="med" w="med" type="none"/>
            <a:tailEnd len="med" w="med" type="none"/>
          </a:ln>
        </p:spPr>
      </p:cxnSp>
      <p:cxnSp>
        <p:nvCxnSpPr>
          <p:cNvPr id="438" name="Google Shape;438;p26"/>
          <p:cNvCxnSpPr>
            <a:stCxn id="439" idx="0"/>
          </p:cNvCxnSpPr>
          <p:nvPr/>
        </p:nvCxnSpPr>
        <p:spPr>
          <a:xfrm rot="10800000">
            <a:off x="14129200" y="2526625"/>
            <a:ext cx="17100" cy="1578300"/>
          </a:xfrm>
          <a:prstGeom prst="straightConnector1">
            <a:avLst/>
          </a:prstGeom>
          <a:noFill/>
          <a:ln cap="flat" cmpd="sng" w="28575">
            <a:solidFill>
              <a:schemeClr val="dk2"/>
            </a:solidFill>
            <a:prstDash val="dot"/>
            <a:round/>
            <a:headEnd len="med" w="med" type="none"/>
            <a:tailEnd len="med" w="med" type="none"/>
          </a:ln>
        </p:spPr>
      </p:cxnSp>
      <p:cxnSp>
        <p:nvCxnSpPr>
          <p:cNvPr id="440" name="Google Shape;440;p26"/>
          <p:cNvCxnSpPr/>
          <p:nvPr/>
        </p:nvCxnSpPr>
        <p:spPr>
          <a:xfrm flipH="1" rot="-5400000">
            <a:off x="12216550" y="675025"/>
            <a:ext cx="1600200" cy="5259600"/>
          </a:xfrm>
          <a:prstGeom prst="bentConnector3">
            <a:avLst>
              <a:gd fmla="val -63906" name="adj1"/>
            </a:avLst>
          </a:prstGeom>
          <a:noFill/>
          <a:ln cap="flat" cmpd="sng" w="28575">
            <a:solidFill>
              <a:schemeClr val="dk2"/>
            </a:solidFill>
            <a:prstDash val="dot"/>
            <a:round/>
            <a:headEnd len="med" w="med" type="none"/>
            <a:tailEnd len="med" w="med" type="triangle"/>
          </a:ln>
        </p:spPr>
      </p:cxnSp>
      <p:sp>
        <p:nvSpPr>
          <p:cNvPr id="441" name="Google Shape;441;p26"/>
          <p:cNvSpPr txBox="1"/>
          <p:nvPr/>
        </p:nvSpPr>
        <p:spPr>
          <a:xfrm>
            <a:off x="10628750" y="10813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t>Used as predictors for the </a:t>
            </a:r>
            <a:r>
              <a:rPr b="1" lang="en-GB" sz="2000"/>
              <a:t>t</a:t>
            </a:r>
            <a:r>
              <a:rPr b="1" lang="en-GB" sz="2000"/>
              <a:t>arget</a:t>
            </a:r>
            <a:endParaRPr b="1" sz="2000"/>
          </a:p>
        </p:txBody>
      </p:sp>
      <p:sp>
        <p:nvSpPr>
          <p:cNvPr id="442" name="Google Shape;442;p26"/>
          <p:cNvSpPr/>
          <p:nvPr/>
        </p:nvSpPr>
        <p:spPr>
          <a:xfrm>
            <a:off x="273925" y="3232275"/>
            <a:ext cx="8286000" cy="30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t>CONSEQUENCES</a:t>
            </a:r>
            <a:endParaRPr b="1" sz="2900"/>
          </a:p>
          <a:p>
            <a:pPr indent="0" lvl="0" marL="0" rtl="0" algn="l">
              <a:spcBef>
                <a:spcPts val="0"/>
              </a:spcBef>
              <a:spcAft>
                <a:spcPts val="0"/>
              </a:spcAft>
              <a:buNone/>
            </a:pPr>
            <a:r>
              <a:t/>
            </a:r>
            <a:endParaRPr b="1" sz="2900"/>
          </a:p>
          <a:p>
            <a:pPr indent="-412750" lvl="0" marL="457200" rtl="0" algn="l">
              <a:spcBef>
                <a:spcPts val="0"/>
              </a:spcBef>
              <a:spcAft>
                <a:spcPts val="0"/>
              </a:spcAft>
              <a:buSzPts val="2900"/>
              <a:buChar char="●"/>
            </a:pPr>
            <a:r>
              <a:rPr lang="en-GB" sz="2900"/>
              <a:t>I</a:t>
            </a:r>
            <a:r>
              <a:rPr lang="en-GB" sz="2900"/>
              <a:t>ncrease in the standard errors of each feature</a:t>
            </a:r>
            <a:endParaRPr sz="2900"/>
          </a:p>
          <a:p>
            <a:pPr indent="-412750" lvl="0" marL="457200" rtl="0" algn="l">
              <a:spcBef>
                <a:spcPts val="0"/>
              </a:spcBef>
              <a:spcAft>
                <a:spcPts val="0"/>
              </a:spcAft>
              <a:buSzPts val="2900"/>
              <a:buChar char="●"/>
            </a:pPr>
            <a:r>
              <a:rPr lang="en-GB" sz="2900"/>
              <a:t>Numerical instability</a:t>
            </a:r>
            <a:endParaRPr sz="2900"/>
          </a:p>
          <a:p>
            <a:pPr indent="-412750" lvl="0" marL="457200" rtl="0" algn="l">
              <a:spcBef>
                <a:spcPts val="0"/>
              </a:spcBef>
              <a:spcAft>
                <a:spcPts val="0"/>
              </a:spcAft>
              <a:buSzPts val="2900"/>
              <a:buChar char="●"/>
            </a:pPr>
            <a:r>
              <a:rPr lang="en-GB" sz="2900"/>
              <a:t>Unreliable models</a:t>
            </a:r>
            <a:endParaRPr sz="2900"/>
          </a:p>
        </p:txBody>
      </p:sp>
      <p:sp>
        <p:nvSpPr>
          <p:cNvPr id="443" name="Google Shape;443;p26"/>
          <p:cNvSpPr/>
          <p:nvPr/>
        </p:nvSpPr>
        <p:spPr>
          <a:xfrm>
            <a:off x="9598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VIF</a:t>
            </a:r>
            <a:endParaRPr b="1" sz="3000"/>
          </a:p>
        </p:txBody>
      </p:sp>
      <p:sp>
        <p:nvSpPr>
          <p:cNvPr id="444" name="Google Shape;444;p26"/>
          <p:cNvSpPr/>
          <p:nvPr/>
        </p:nvSpPr>
        <p:spPr>
          <a:xfrm>
            <a:off x="2904850" y="6478775"/>
            <a:ext cx="2910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t>Condition Index</a:t>
            </a:r>
            <a:endParaRPr b="1" sz="2600"/>
          </a:p>
        </p:txBody>
      </p:sp>
      <p:sp>
        <p:nvSpPr>
          <p:cNvPr id="445" name="Google Shape;445;p26"/>
          <p:cNvSpPr/>
          <p:nvPr/>
        </p:nvSpPr>
        <p:spPr>
          <a:xfrm>
            <a:off x="62176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VD</a:t>
            </a:r>
            <a:endParaRPr b="1" sz="3000"/>
          </a:p>
        </p:txBody>
      </p:sp>
      <p:cxnSp>
        <p:nvCxnSpPr>
          <p:cNvPr id="446" name="Google Shape;446;p26"/>
          <p:cNvCxnSpPr>
            <a:stCxn id="444" idx="3"/>
            <a:endCxn id="445" idx="1"/>
          </p:cNvCxnSpPr>
          <p:nvPr/>
        </p:nvCxnSpPr>
        <p:spPr>
          <a:xfrm>
            <a:off x="5815450" y="6852125"/>
            <a:ext cx="402300" cy="0"/>
          </a:xfrm>
          <a:prstGeom prst="straightConnector1">
            <a:avLst/>
          </a:prstGeom>
          <a:noFill/>
          <a:ln cap="flat" cmpd="sng" w="28575">
            <a:solidFill>
              <a:schemeClr val="dk2"/>
            </a:solidFill>
            <a:prstDash val="solid"/>
            <a:round/>
            <a:headEnd len="med" w="med" type="none"/>
            <a:tailEnd len="med" w="med" type="triangle"/>
          </a:ln>
        </p:spPr>
      </p:cxnSp>
      <p:sp>
        <p:nvSpPr>
          <p:cNvPr id="447" name="Google Shape;447;p26"/>
          <p:cNvSpPr txBox="1"/>
          <p:nvPr/>
        </p:nvSpPr>
        <p:spPr>
          <a:xfrm>
            <a:off x="684100" y="6996825"/>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Inflation Factor</a:t>
            </a:r>
            <a:endParaRPr b="1" sz="1500">
              <a:solidFill>
                <a:srgbClr val="658AA9"/>
              </a:solidFill>
            </a:endParaRPr>
          </a:p>
        </p:txBody>
      </p:sp>
      <p:sp>
        <p:nvSpPr>
          <p:cNvPr id="448" name="Google Shape;448;p26"/>
          <p:cNvSpPr txBox="1"/>
          <p:nvPr/>
        </p:nvSpPr>
        <p:spPr>
          <a:xfrm>
            <a:off x="6441650" y="69911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Decomposition</a:t>
            </a:r>
            <a:endParaRPr b="1" sz="1500">
              <a:solidFill>
                <a:srgbClr val="658AA9"/>
              </a:solidFill>
            </a:endParaRPr>
          </a:p>
        </p:txBody>
      </p:sp>
      <p:sp>
        <p:nvSpPr>
          <p:cNvPr id="449" name="Google Shape;449;p26"/>
          <p:cNvSpPr txBox="1"/>
          <p:nvPr/>
        </p:nvSpPr>
        <p:spPr>
          <a:xfrm>
            <a:off x="9333350" y="21481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t>Features / Variables</a:t>
            </a:r>
            <a:endParaRPr b="1" sz="2000"/>
          </a:p>
        </p:txBody>
      </p:sp>
      <p:sp>
        <p:nvSpPr>
          <p:cNvPr id="450" name="Google Shape;450;p26"/>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[W.-M Lee,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8" name="Google Shape;458;p2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9" name="Google Shape;459;p2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2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61" name="Google Shape;461;p2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62" name="Google Shape;462;p2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63" name="Google Shape;463;p27"/>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464" name="Google Shape;464;p27"/>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465" name="Google Shape;465;p27"/>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466" name="Google Shape;466;p27"/>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467" name="Google Shape;467;p27"/>
          <p:cNvPicPr preferRelativeResize="0"/>
          <p:nvPr/>
        </p:nvPicPr>
        <p:blipFill>
          <a:blip r:embed="rId8">
            <a:alphaModFix/>
          </a:blip>
          <a:stretch>
            <a:fillRect/>
          </a:stretch>
        </p:blipFill>
        <p:spPr>
          <a:xfrm>
            <a:off x="2243800" y="4087600"/>
            <a:ext cx="2572250" cy="1478300"/>
          </a:xfrm>
          <a:prstGeom prst="rect">
            <a:avLst/>
          </a:prstGeom>
          <a:noFill/>
          <a:ln>
            <a:noFill/>
          </a:ln>
        </p:spPr>
      </p:pic>
      <p:sp>
        <p:nvSpPr>
          <p:cNvPr id="468" name="Google Shape;468;p27"/>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469" name="Google Shape;469;p27"/>
          <p:cNvGraphicFramePr/>
          <p:nvPr/>
        </p:nvGraphicFramePr>
        <p:xfrm>
          <a:off x="8885188" y="4114800"/>
          <a:ext cx="3000000" cy="3000000"/>
        </p:xfrm>
        <a:graphic>
          <a:graphicData uri="http://schemas.openxmlformats.org/drawingml/2006/table">
            <a:tbl>
              <a:tblPr>
                <a:noFill/>
                <a:tableStyleId>{53984150-7781-45D9-9322-1A2D6CFE6E73}</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470" name="Google Shape;470;p27"/>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471" name="Google Shape;471;p27"/>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472" name="Google Shape;472;p27"/>
          <p:cNvSpPr/>
          <p:nvPr/>
        </p:nvSpPr>
        <p:spPr>
          <a:xfrm>
            <a:off x="87378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0" name="Google Shape;480;p2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81" name="Google Shape;481;p2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2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83" name="Google Shape;483;p2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84" name="Google Shape;484;p2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85" name="Google Shape;485;p28"/>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486" name="Google Shape;486;p28"/>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487" name="Google Shape;487;p28"/>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488" name="Google Shape;488;p28"/>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489" name="Google Shape;489;p28"/>
          <p:cNvPicPr preferRelativeResize="0"/>
          <p:nvPr/>
        </p:nvPicPr>
        <p:blipFill>
          <a:blip r:embed="rId8">
            <a:alphaModFix/>
          </a:blip>
          <a:stretch>
            <a:fillRect/>
          </a:stretch>
        </p:blipFill>
        <p:spPr>
          <a:xfrm>
            <a:off x="2243800" y="4087600"/>
            <a:ext cx="2572250" cy="1478300"/>
          </a:xfrm>
          <a:prstGeom prst="rect">
            <a:avLst/>
          </a:prstGeom>
          <a:noFill/>
          <a:ln>
            <a:noFill/>
          </a:ln>
        </p:spPr>
      </p:pic>
      <p:sp>
        <p:nvSpPr>
          <p:cNvPr id="490" name="Google Shape;490;p28"/>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491" name="Google Shape;491;p28"/>
          <p:cNvGraphicFramePr/>
          <p:nvPr/>
        </p:nvGraphicFramePr>
        <p:xfrm>
          <a:off x="8885188" y="4114800"/>
          <a:ext cx="3000000" cy="3000000"/>
        </p:xfrm>
        <a:graphic>
          <a:graphicData uri="http://schemas.openxmlformats.org/drawingml/2006/table">
            <a:tbl>
              <a:tblPr>
                <a:noFill/>
                <a:tableStyleId>{53984150-7781-45D9-9322-1A2D6CFE6E73}</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492" name="Google Shape;492;p28"/>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493" name="Google Shape;493;p28"/>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494" name="Google Shape;494;p28"/>
          <p:cNvSpPr/>
          <p:nvPr/>
        </p:nvSpPr>
        <p:spPr>
          <a:xfrm>
            <a:off x="10185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2" name="Google Shape;502;p2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03" name="Google Shape;503;p2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2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05" name="Google Shape;505;p2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06" name="Google Shape;506;p2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07" name="Google Shape;507;p2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08" name="Google Shape;508;p29"/>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09" name="Google Shape;509;p29"/>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10" name="Google Shape;510;p29"/>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11" name="Google Shape;511;p29"/>
          <p:cNvPicPr preferRelativeResize="0"/>
          <p:nvPr/>
        </p:nvPicPr>
        <p:blipFill>
          <a:blip r:embed="rId8">
            <a:alphaModFix/>
          </a:blip>
          <a:stretch>
            <a:fillRect/>
          </a:stretch>
        </p:blipFill>
        <p:spPr>
          <a:xfrm>
            <a:off x="2243800" y="4087600"/>
            <a:ext cx="2572250" cy="1478300"/>
          </a:xfrm>
          <a:prstGeom prst="rect">
            <a:avLst/>
          </a:prstGeom>
          <a:noFill/>
          <a:ln>
            <a:noFill/>
          </a:ln>
        </p:spPr>
      </p:pic>
      <p:pic>
        <p:nvPicPr>
          <p:cNvPr id="512" name="Google Shape;512;p29"/>
          <p:cNvPicPr preferRelativeResize="0"/>
          <p:nvPr/>
        </p:nvPicPr>
        <p:blipFill>
          <a:blip r:embed="rId9">
            <a:alphaModFix/>
          </a:blip>
          <a:stretch>
            <a:fillRect/>
          </a:stretch>
        </p:blipFill>
        <p:spPr>
          <a:xfrm>
            <a:off x="547625" y="5883450"/>
            <a:ext cx="6570545" cy="1258725"/>
          </a:xfrm>
          <a:prstGeom prst="rect">
            <a:avLst/>
          </a:prstGeom>
          <a:noFill/>
          <a:ln>
            <a:noFill/>
          </a:ln>
        </p:spPr>
      </p:pic>
      <p:sp>
        <p:nvSpPr>
          <p:cNvPr id="513" name="Google Shape;513;p29"/>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14" name="Google Shape;514;p29"/>
          <p:cNvGraphicFramePr/>
          <p:nvPr/>
        </p:nvGraphicFramePr>
        <p:xfrm>
          <a:off x="8885188" y="4114800"/>
          <a:ext cx="3000000" cy="3000000"/>
        </p:xfrm>
        <a:graphic>
          <a:graphicData uri="http://schemas.openxmlformats.org/drawingml/2006/table">
            <a:tbl>
              <a:tblPr>
                <a:noFill/>
                <a:tableStyleId>{53984150-7781-45D9-9322-1A2D6CFE6E73}</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15" name="Google Shape;515;p29"/>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16" name="Google Shape;516;p29"/>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17" name="Google Shape;517;p29"/>
          <p:cNvSpPr/>
          <p:nvPr/>
        </p:nvSpPr>
        <p:spPr>
          <a:xfrm>
            <a:off x="13233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3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5" name="Google Shape;525;p3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6" name="Google Shape;526;p3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3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28" name="Google Shape;528;p3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29" name="Google Shape;529;p3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30" name="Google Shape;530;p30"/>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31" name="Google Shape;531;p30"/>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32" name="Google Shape;532;p30"/>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33" name="Google Shape;533;p30"/>
          <p:cNvPicPr preferRelativeResize="0"/>
          <p:nvPr/>
        </p:nvPicPr>
        <p:blipFill>
          <a:blip r:embed="rId8">
            <a:alphaModFix/>
          </a:blip>
          <a:stretch>
            <a:fillRect/>
          </a:stretch>
        </p:blipFill>
        <p:spPr>
          <a:xfrm>
            <a:off x="547625" y="5883450"/>
            <a:ext cx="6570545" cy="1258725"/>
          </a:xfrm>
          <a:prstGeom prst="rect">
            <a:avLst/>
          </a:prstGeom>
          <a:noFill/>
          <a:ln>
            <a:noFill/>
          </a:ln>
        </p:spPr>
      </p:pic>
      <p:pic>
        <p:nvPicPr>
          <p:cNvPr id="534" name="Google Shape;534;p30"/>
          <p:cNvPicPr preferRelativeResize="0"/>
          <p:nvPr/>
        </p:nvPicPr>
        <p:blipFill rotWithShape="1">
          <a:blip r:embed="rId9">
            <a:alphaModFix/>
          </a:blip>
          <a:srcRect b="0" l="7183" r="0" t="0"/>
          <a:stretch/>
        </p:blipFill>
        <p:spPr>
          <a:xfrm>
            <a:off x="8158575" y="1126700"/>
            <a:ext cx="8164575" cy="6989126"/>
          </a:xfrm>
          <a:prstGeom prst="rect">
            <a:avLst/>
          </a:prstGeom>
          <a:noFill/>
          <a:ln>
            <a:noFill/>
          </a:ln>
        </p:spPr>
      </p:pic>
      <p:pic>
        <p:nvPicPr>
          <p:cNvPr id="535" name="Google Shape;535;p30"/>
          <p:cNvPicPr preferRelativeResize="0"/>
          <p:nvPr/>
        </p:nvPicPr>
        <p:blipFill rotWithShape="1">
          <a:blip r:embed="rId9">
            <a:alphaModFix/>
          </a:blip>
          <a:srcRect b="8525" l="29780" r="65245" t="84202"/>
          <a:stretch/>
        </p:blipFill>
        <p:spPr>
          <a:xfrm>
            <a:off x="9013950" y="7015148"/>
            <a:ext cx="437575" cy="508249"/>
          </a:xfrm>
          <a:prstGeom prst="rect">
            <a:avLst/>
          </a:prstGeom>
          <a:noFill/>
          <a:ln>
            <a:noFill/>
          </a:ln>
        </p:spPr>
      </p:pic>
      <p:sp>
        <p:nvSpPr>
          <p:cNvPr id="536" name="Google Shape;536;p30"/>
          <p:cNvSpPr/>
          <p:nvPr/>
        </p:nvSpPr>
        <p:spPr>
          <a:xfrm>
            <a:off x="11249800" y="6718825"/>
            <a:ext cx="4093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10925150" y="7297550"/>
            <a:ext cx="1101000" cy="68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39" name="Google Shape;539;p30"/>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40" name="Google Shape;540;p30"/>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Big</a:t>
            </a:r>
            <a:endParaRPr sz="2000"/>
          </a:p>
        </p:txBody>
      </p:sp>
      <p:sp>
        <p:nvSpPr>
          <p:cNvPr id="541" name="Google Shape;541;p30"/>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Small</a:t>
            </a:r>
            <a:endParaRPr sz="2000"/>
          </a:p>
        </p:txBody>
      </p:sp>
      <p:sp>
        <p:nvSpPr>
          <p:cNvPr id="542" name="Google Shape;542;p30"/>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6" name="Google Shape;96;p1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7" name="Google Shape;97;p1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8" name="Google Shape;98;p1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9" name="Google Shape;99;p13"/>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00" name="Google Shape;100;p13"/>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01" name="Google Shape;101;p13"/>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02" name="Google Shape;102;p13"/>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sp>
        <p:nvSpPr>
          <p:cNvPr id="103" name="Google Shape;103;p13"/>
          <p:cNvSpPr txBox="1"/>
          <p:nvPr/>
        </p:nvSpPr>
        <p:spPr>
          <a:xfrm>
            <a:off x="10659100" y="4870200"/>
            <a:ext cx="45885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[ITER Organization, 2023]</a:t>
            </a:r>
            <a:endParaRPr b="1" sz="1500">
              <a:solidFill>
                <a:srgbClr val="658AA9"/>
              </a:solidFill>
            </a:endParaRPr>
          </a:p>
        </p:txBody>
      </p:sp>
      <p:pic>
        <p:nvPicPr>
          <p:cNvPr id="104" name="Google Shape;104;p13"/>
          <p:cNvPicPr preferRelativeResize="0"/>
          <p:nvPr/>
        </p:nvPicPr>
        <p:blipFill>
          <a:blip r:embed="rId6">
            <a:alphaModFix/>
          </a:blip>
          <a:stretch>
            <a:fillRect/>
          </a:stretch>
        </p:blipFill>
        <p:spPr>
          <a:xfrm>
            <a:off x="10582909" y="1246175"/>
            <a:ext cx="4588615" cy="3881951"/>
          </a:xfrm>
          <a:prstGeom prst="rect">
            <a:avLst/>
          </a:prstGeom>
          <a:noFill/>
          <a:ln cap="flat" cmpd="sng" w="9525">
            <a:solidFill>
              <a:srgbClr val="FFFFFF"/>
            </a:solidFill>
            <a:prstDash val="solid"/>
            <a:round/>
            <a:headEnd len="sm" w="sm" type="none"/>
            <a:tailEnd len="sm" w="sm" type="none"/>
          </a:ln>
        </p:spPr>
      </p:pic>
      <p:pic>
        <p:nvPicPr>
          <p:cNvPr id="105" name="Google Shape;105;p13"/>
          <p:cNvPicPr preferRelativeResize="0"/>
          <p:nvPr/>
        </p:nvPicPr>
        <p:blipFill>
          <a:blip r:embed="rId7">
            <a:alphaModFix/>
          </a:blip>
          <a:stretch>
            <a:fillRect/>
          </a:stretch>
        </p:blipFill>
        <p:spPr>
          <a:xfrm>
            <a:off x="10582900" y="1322375"/>
            <a:ext cx="4588625" cy="3881977"/>
          </a:xfrm>
          <a:prstGeom prst="rect">
            <a:avLst/>
          </a:prstGeom>
          <a:noFill/>
          <a:ln>
            <a:noFill/>
          </a:ln>
        </p:spPr>
      </p:pic>
      <p:pic>
        <p:nvPicPr>
          <p:cNvPr id="106" name="Google Shape;106;p13"/>
          <p:cNvPicPr preferRelativeResize="0"/>
          <p:nvPr/>
        </p:nvPicPr>
        <p:blipFill>
          <a:blip r:embed="rId8">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07" name="Google Shape;107;p13"/>
          <p:cNvSpPr/>
          <p:nvPr/>
        </p:nvSpPr>
        <p:spPr>
          <a:xfrm>
            <a:off x="96689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 log(τ</a:t>
            </a:r>
            <a:r>
              <a:rPr baseline="-25000" lang="en-GB" sz="3600"/>
              <a:t>E,th</a:t>
            </a:r>
            <a:r>
              <a:rPr lang="en-GB" sz="3600"/>
              <a:t>)</a:t>
            </a:r>
            <a:endParaRPr sz="3600"/>
          </a:p>
        </p:txBody>
      </p:sp>
      <p:sp>
        <p:nvSpPr>
          <p:cNvPr id="108" name="Google Shape;108;p13"/>
          <p:cNvSpPr/>
          <p:nvPr/>
        </p:nvSpPr>
        <p:spPr>
          <a:xfrm>
            <a:off x="129972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OLS</a:t>
            </a:r>
            <a:endParaRPr sz="3600"/>
          </a:p>
        </p:txBody>
      </p:sp>
      <p:cxnSp>
        <p:nvCxnSpPr>
          <p:cNvPr id="109" name="Google Shape;109;p13"/>
          <p:cNvCxnSpPr>
            <a:stCxn id="107" idx="3"/>
            <a:endCxn id="108" idx="1"/>
          </p:cNvCxnSpPr>
          <p:nvPr/>
        </p:nvCxnSpPr>
        <p:spPr>
          <a:xfrm>
            <a:off x="12125000" y="6432950"/>
            <a:ext cx="872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3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0" name="Google Shape;550;p3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51" name="Google Shape;551;p3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3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53" name="Google Shape;553;p3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54" name="Google Shape;554;p3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55" name="Google Shape;555;p31"/>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56" name="Google Shape;556;p31"/>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57" name="Google Shape;557;p31"/>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58" name="Google Shape;558;p31"/>
          <p:cNvPicPr preferRelativeResize="0"/>
          <p:nvPr/>
        </p:nvPicPr>
        <p:blipFill>
          <a:blip r:embed="rId8">
            <a:alphaModFix/>
          </a:blip>
          <a:stretch>
            <a:fillRect/>
          </a:stretch>
        </p:blipFill>
        <p:spPr>
          <a:xfrm>
            <a:off x="547625" y="5883450"/>
            <a:ext cx="6570545" cy="1258725"/>
          </a:xfrm>
          <a:prstGeom prst="rect">
            <a:avLst/>
          </a:prstGeom>
          <a:noFill/>
          <a:ln>
            <a:noFill/>
          </a:ln>
        </p:spPr>
      </p:pic>
      <p:pic>
        <p:nvPicPr>
          <p:cNvPr id="559" name="Google Shape;559;p31"/>
          <p:cNvPicPr preferRelativeResize="0"/>
          <p:nvPr/>
        </p:nvPicPr>
        <p:blipFill rotWithShape="1">
          <a:blip r:embed="rId9">
            <a:alphaModFix/>
          </a:blip>
          <a:srcRect b="0" l="6707" r="0" t="0"/>
          <a:stretch/>
        </p:blipFill>
        <p:spPr>
          <a:xfrm>
            <a:off x="8116225" y="1126675"/>
            <a:ext cx="8206924" cy="6989126"/>
          </a:xfrm>
          <a:prstGeom prst="rect">
            <a:avLst/>
          </a:prstGeom>
          <a:noFill/>
          <a:ln>
            <a:noFill/>
          </a:ln>
        </p:spPr>
      </p:pic>
      <p:pic>
        <p:nvPicPr>
          <p:cNvPr id="560" name="Google Shape;560;p31"/>
          <p:cNvPicPr preferRelativeResize="0"/>
          <p:nvPr/>
        </p:nvPicPr>
        <p:blipFill rotWithShape="1">
          <a:blip r:embed="rId10">
            <a:alphaModFix/>
          </a:blip>
          <a:srcRect b="8525" l="29780" r="65245" t="84202"/>
          <a:stretch/>
        </p:blipFill>
        <p:spPr>
          <a:xfrm>
            <a:off x="9013950" y="7015148"/>
            <a:ext cx="437575" cy="508249"/>
          </a:xfrm>
          <a:prstGeom prst="rect">
            <a:avLst/>
          </a:prstGeom>
          <a:noFill/>
          <a:ln>
            <a:noFill/>
          </a:ln>
        </p:spPr>
      </p:pic>
      <p:sp>
        <p:nvSpPr>
          <p:cNvPr id="561" name="Google Shape;561;p31"/>
          <p:cNvSpPr/>
          <p:nvPr/>
        </p:nvSpPr>
        <p:spPr>
          <a:xfrm>
            <a:off x="10937925" y="6718825"/>
            <a:ext cx="4405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63" name="Google Shape;563;p31"/>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64" name="Google Shape;564;p31"/>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Big</a:t>
            </a:r>
            <a:endParaRPr sz="2000"/>
          </a:p>
        </p:txBody>
      </p:sp>
      <p:sp>
        <p:nvSpPr>
          <p:cNvPr id="565" name="Google Shape;565;p31"/>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Small</a:t>
            </a:r>
            <a:endParaRPr sz="2000"/>
          </a:p>
        </p:txBody>
      </p:sp>
      <p:sp>
        <p:nvSpPr>
          <p:cNvPr id="566" name="Google Shape;566;p31"/>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2"/>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572" name="Google Shape;572;p3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73" name="Google Shape;573;p3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574" name="Google Shape;574;p3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75" name="Google Shape;575;p3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76" name="Google Shape;576;p32"/>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577" name="Google Shape;577;p32"/>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578" name="Google Shape;578;p32"/>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579" name="Google Shape;579;p32"/>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580" name="Google Shape;580;p32"/>
          <p:cNvCxnSpPr>
            <a:stCxn id="576" idx="3"/>
            <a:endCxn id="577"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581" name="Google Shape;581;p32"/>
          <p:cNvCxnSpPr>
            <a:stCxn id="577" idx="3"/>
            <a:endCxn id="578"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582" name="Google Shape;582;p32"/>
          <p:cNvCxnSpPr>
            <a:stCxn id="578" idx="3"/>
            <a:endCxn id="579"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583" name="Google Shape;583;p32"/>
          <p:cNvSpPr/>
          <p:nvPr/>
        </p:nvSpPr>
        <p:spPr>
          <a:xfrm rot="-5400000">
            <a:off x="99949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585" name="Google Shape;585;p32"/>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3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3" name="Google Shape;593;p3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94" name="Google Shape;594;p3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595" name="Google Shape;595;p3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96" name="Google Shape;596;p3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97" name="Google Shape;597;p3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98" name="Google Shape;598;p33"/>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599" name="Google Shape;599;p33"/>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00" name="Google Shape;600;p33"/>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01" name="Google Shape;601;p33"/>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02" name="Google Shape;602;p33"/>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03" name="Google Shape;603;p33"/>
          <p:cNvSpPr txBox="1"/>
          <p:nvPr/>
        </p:nvSpPr>
        <p:spPr>
          <a:xfrm>
            <a:off x="7297750" y="1580775"/>
            <a:ext cx="33282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04" name="Google Shape;604;p33"/>
          <p:cNvSpPr/>
          <p:nvPr/>
        </p:nvSpPr>
        <p:spPr>
          <a:xfrm>
            <a:off x="12280225" y="4982675"/>
            <a:ext cx="4192200" cy="23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sz="2600"/>
              <a:t>IDEA</a:t>
            </a:r>
            <a:endParaRPr sz="2600"/>
          </a:p>
          <a:p>
            <a:pPr indent="0" lvl="0" marL="0" rtl="0" algn="r">
              <a:spcBef>
                <a:spcPts val="0"/>
              </a:spcBef>
              <a:spcAft>
                <a:spcPts val="0"/>
              </a:spcAft>
              <a:buNone/>
            </a:pPr>
            <a:r>
              <a:t/>
            </a:r>
            <a:endParaRPr sz="1700"/>
          </a:p>
          <a:p>
            <a:pPr indent="0" lvl="0" marL="0" rtl="0" algn="r">
              <a:spcBef>
                <a:spcPts val="0"/>
              </a:spcBef>
              <a:spcAft>
                <a:spcPts val="0"/>
              </a:spcAft>
              <a:buNone/>
            </a:pPr>
            <a:r>
              <a:rPr lang="en-GB" sz="2600"/>
              <a:t>Keep features that increased the entropy </a:t>
            </a:r>
            <a:r>
              <a:rPr b="1" lang="en-GB" sz="2600"/>
              <a:t>when removed</a:t>
            </a:r>
            <a:r>
              <a:rPr lang="en-GB" sz="2600"/>
              <a:t>.</a:t>
            </a:r>
            <a:endParaRPr sz="2600"/>
          </a:p>
        </p:txBody>
      </p:sp>
      <p:sp>
        <p:nvSpPr>
          <p:cNvPr id="605" name="Google Shape;605;p33"/>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[M. Dash and H. Liu, 2020]</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3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3" name="Google Shape;613;p3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14" name="Google Shape;614;p3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3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16" name="Google Shape;616;p3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17" name="Google Shape;617;p3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18" name="Google Shape;618;p34"/>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19" name="Google Shape;619;p34"/>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20" name="Google Shape;620;p34"/>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21" name="Google Shape;621;p34"/>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22" name="Google Shape;622;p34"/>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23" name="Google Shape;623;p34"/>
          <p:cNvSpPr/>
          <p:nvPr/>
        </p:nvSpPr>
        <p:spPr>
          <a:xfrm>
            <a:off x="12336675" y="4615675"/>
            <a:ext cx="3613500" cy="3369600"/>
          </a:xfrm>
          <a:prstGeom prst="ellipse">
            <a:avLst/>
          </a:prstGeom>
          <a:solidFill>
            <a:srgbClr val="F4CCCC"/>
          </a:solidFill>
          <a:ln cap="flat" cmpd="sng" w="38100">
            <a:solidFill>
              <a:srgbClr val="A61C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p>
          <a:p>
            <a:pPr indent="0" lvl="0" marL="0" rtl="0" algn="ctr">
              <a:spcBef>
                <a:spcPts val="0"/>
              </a:spcBef>
              <a:spcAft>
                <a:spcPts val="0"/>
              </a:spcAft>
              <a:buNone/>
            </a:pPr>
            <a:r>
              <a:t/>
            </a:r>
            <a:endParaRPr sz="2200"/>
          </a:p>
          <a:p>
            <a:pPr indent="0" lvl="0" marL="0" rtl="0" algn="ctr">
              <a:spcBef>
                <a:spcPts val="0"/>
              </a:spcBef>
              <a:spcAft>
                <a:spcPts val="0"/>
              </a:spcAft>
              <a:buNone/>
            </a:pPr>
            <a:r>
              <a:rPr lang="en-GB" sz="2200"/>
              <a:t>Removing features with high VIF and causing high condition indices. </a:t>
            </a:r>
            <a:endParaRPr sz="2200"/>
          </a:p>
        </p:txBody>
      </p:sp>
      <p:sp>
        <p:nvSpPr>
          <p:cNvPr id="624" name="Google Shape;624;p34"/>
          <p:cNvSpPr txBox="1"/>
          <p:nvPr/>
        </p:nvSpPr>
        <p:spPr>
          <a:xfrm>
            <a:off x="7297750" y="1580775"/>
            <a:ext cx="7029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25" name="Google Shape;625;p34"/>
          <p:cNvSpPr txBox="1"/>
          <p:nvPr/>
        </p:nvSpPr>
        <p:spPr>
          <a:xfrm>
            <a:off x="12371925" y="5364225"/>
            <a:ext cx="35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1"/>
                </a:solidFill>
              </a:rPr>
              <a:t>MULTICOLLINEARITY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3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3" name="Google Shape;633;p3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34" name="Google Shape;634;p3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3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36" name="Google Shape;636;p3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37" name="Google Shape;637;p3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38" name="Google Shape;638;p35"/>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39" name="Google Shape;639;p35"/>
          <p:cNvSpPr txBox="1"/>
          <p:nvPr/>
        </p:nvSpPr>
        <p:spPr>
          <a:xfrm>
            <a:off x="7297750" y="1580775"/>
            <a:ext cx="87795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640" name="Google Shape;640;p35"/>
          <p:cNvGraphicFramePr/>
          <p:nvPr/>
        </p:nvGraphicFramePr>
        <p:xfrm>
          <a:off x="1707650" y="3172863"/>
          <a:ext cx="3000000" cy="3000000"/>
        </p:xfrm>
        <a:graphic>
          <a:graphicData uri="http://schemas.openxmlformats.org/drawingml/2006/table">
            <a:tbl>
              <a:tblPr>
                <a:noFill/>
                <a:tableStyleId>{53984150-7781-45D9-9322-1A2D6CFE6E73}</a:tableStyleId>
              </a:tblPr>
              <a:tblGrid>
                <a:gridCol w="1468875"/>
                <a:gridCol w="5312075"/>
                <a:gridCol w="1529975"/>
                <a:gridCol w="5612450"/>
              </a:tblGrid>
              <a:tr h="457175">
                <a:tc>
                  <a:txBody>
                    <a:bodyPr/>
                    <a:lstStyle/>
                    <a:p>
                      <a:pPr indent="0" lvl="0" marL="0" rtl="0" algn="ctr">
                        <a:spcBef>
                          <a:spcPts val="0"/>
                        </a:spcBef>
                        <a:spcAft>
                          <a:spcPts val="0"/>
                        </a:spcAft>
                        <a:buNone/>
                      </a:pPr>
                      <a:r>
                        <a:rPr b="1" lang="en-GB" sz="1800"/>
                        <a:t>FEATURE</a:t>
                      </a:r>
                      <a:endParaRPr b="1"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R cap="flat" cmpd="sng" w="9525">
                      <a:solidFill>
                        <a:srgbClr val="9E9E9E"/>
                      </a:solidFill>
                      <a:prstDash val="solid"/>
                      <a:round/>
                      <a:headEnd len="sm" w="sm" type="none"/>
                      <a:tailEnd len="sm" w="sm" type="none"/>
                    </a:lnR>
                    <a:solidFill>
                      <a:srgbClr val="9FC8FF">
                        <a:alpha val="18990"/>
                      </a:srgbClr>
                    </a:solidFill>
                  </a:tcPr>
                </a:tc>
                <a:tc>
                  <a:txBody>
                    <a:bodyPr/>
                    <a:lstStyle/>
                    <a:p>
                      <a:pPr indent="0" lvl="0" marL="0" rtl="0" algn="ctr">
                        <a:spcBef>
                          <a:spcPts val="0"/>
                        </a:spcBef>
                        <a:spcAft>
                          <a:spcPts val="0"/>
                        </a:spcAft>
                        <a:buNone/>
                      </a:pPr>
                      <a:r>
                        <a:rPr b="1" lang="en-GB" sz="1800"/>
                        <a:t>FEATURE</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r>
              <a:tr h="731500">
                <a:tc>
                  <a:txBody>
                    <a:bodyPr/>
                    <a:lstStyle/>
                    <a:p>
                      <a:pPr indent="0" lvl="0" marL="0" rtl="0" algn="ctr">
                        <a:spcBef>
                          <a:spcPts val="0"/>
                        </a:spcBef>
                        <a:spcAft>
                          <a:spcPts val="0"/>
                        </a:spcAft>
                        <a:buNone/>
                      </a:pPr>
                      <a:r>
                        <a:rPr lang="en-GB" sz="1800"/>
                        <a:t>BETA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pressure</a:t>
                      </a:r>
                      <a:endParaRPr sz="1800"/>
                    </a:p>
                    <a:p>
                      <a:pPr indent="0" lvl="0" marL="0" rtl="0" algn="ctr">
                        <a:spcBef>
                          <a:spcPts val="0"/>
                        </a:spcBef>
                        <a:spcAft>
                          <a:spcPts val="0"/>
                        </a:spcAft>
                        <a:buNone/>
                      </a:pPr>
                      <a:r>
                        <a:rPr lang="en-GB" sz="1800"/>
                        <a:t>normalised to </a:t>
                      </a:r>
                      <a:r>
                        <a:rPr b="1" lang="en-GB" sz="1800"/>
                        <a:t>B</a:t>
                      </a:r>
                      <a:r>
                        <a:rPr baseline="-25000" lang="en-GB" sz="1800"/>
                        <a:t>t</a:t>
                      </a:r>
                      <a:endParaRPr baseline="-25000" sz="1800"/>
                    </a:p>
                  </a:txBody>
                  <a:tcPr marT="91425" marB="91425" marR="91425" marL="91425" anchor="ctr"/>
                </a:tc>
                <a:tc>
                  <a:txBody>
                    <a:bodyPr/>
                    <a:lstStyle/>
                    <a:p>
                      <a:pPr indent="0" lvl="0" marL="0" rtl="0" algn="ctr">
                        <a:spcBef>
                          <a:spcPts val="0"/>
                        </a:spcBef>
                        <a:spcAft>
                          <a:spcPts val="0"/>
                        </a:spcAft>
                        <a:buNone/>
                      </a:pPr>
                      <a:r>
                        <a:rPr lang="en-GB" sz="1800"/>
                        <a:t>WFICFORM</a:t>
                      </a:r>
                      <a:endParaRPr sz="1800"/>
                    </a:p>
                  </a:txBody>
                  <a:tcPr marT="91425" marB="91425" marR="91425" marL="91425" anchor="ctr">
                    <a:lnT cap="flat" cmpd="sng" w="9525">
                      <a:solidFill>
                        <a:srgbClr val="9E9E9E"/>
                      </a:solidFill>
                      <a:prstDash val="solid"/>
                      <a:round/>
                      <a:headEnd len="sm" w="sm" type="none"/>
                      <a:tailEnd len="sm" w="sm" type="none"/>
                    </a:lnT>
                    <a:solidFill>
                      <a:srgbClr val="9FC8FF">
                        <a:alpha val="18990"/>
                      </a:srgbClr>
                    </a:solidFill>
                  </a:tcPr>
                </a:tc>
                <a:tc>
                  <a:txBody>
                    <a:bodyPr/>
                    <a:lstStyle/>
                    <a:p>
                      <a:pPr indent="0" lvl="0" marL="0" rtl="0" algn="ctr">
                        <a:spcBef>
                          <a:spcPts val="0"/>
                        </a:spcBef>
                        <a:spcAft>
                          <a:spcPts val="0"/>
                        </a:spcAft>
                        <a:buNone/>
                      </a:pPr>
                      <a:r>
                        <a:rPr lang="en-GB" sz="1800"/>
                        <a:t>Total fast ion energy due to ICRH estimated from approximate formula</a:t>
                      </a:r>
                      <a:endParaRPr sz="1800"/>
                    </a:p>
                  </a:txBody>
                  <a:tcPr marT="91425" marB="91425" marR="91425" marL="91425" anchor="ctr">
                    <a:lnT cap="flat" cmpd="sng" w="9525">
                      <a:solidFill>
                        <a:srgbClr val="9E9E9E"/>
                      </a:solidFill>
                      <a:prstDash val="solid"/>
                      <a:round/>
                      <a:headEnd len="sm" w="sm" type="none"/>
                      <a:tailEnd len="sm" w="sm" type="none"/>
                    </a:lnT>
                  </a:tcPr>
                </a:tc>
              </a:tr>
              <a:tr h="457175">
                <a:tc>
                  <a:txBody>
                    <a:bodyPr/>
                    <a:lstStyle/>
                    <a:p>
                      <a:pPr indent="0" lvl="0" marL="0" rtl="0" algn="ctr">
                        <a:spcBef>
                          <a:spcPts val="0"/>
                        </a:spcBef>
                        <a:spcAft>
                          <a:spcPts val="0"/>
                        </a:spcAft>
                        <a:buNone/>
                      </a:pPr>
                      <a:r>
                        <a:rPr lang="en-GB" sz="1800"/>
                        <a:t>RHOSTAR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a:t>
                      </a:r>
                      <a:r>
                        <a:rPr lang="en-GB" sz="1800"/>
                        <a:t>ormalised Ion Gyroradius</a:t>
                      </a:r>
                      <a:endParaRPr sz="1800"/>
                    </a:p>
                  </a:txBody>
                  <a:tcPr marT="91425" marB="91425" marR="91425" marL="91425" anchor="ctr"/>
                </a:tc>
                <a:tc>
                  <a:txBody>
                    <a:bodyPr/>
                    <a:lstStyle/>
                    <a:p>
                      <a:pPr indent="0" lvl="0" marL="0" rtl="0" algn="ctr">
                        <a:spcBef>
                          <a:spcPts val="0"/>
                        </a:spcBef>
                        <a:spcAft>
                          <a:spcPts val="0"/>
                        </a:spcAft>
                        <a:buNone/>
                      </a:pPr>
                      <a:r>
                        <a:rPr lang="en-GB" sz="1800"/>
                        <a:t>WFFORM</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T</a:t>
                      </a:r>
                      <a:r>
                        <a:rPr lang="en-GB" sz="1800"/>
                        <a:t>otal fast ion energy due to NBI</a:t>
                      </a:r>
                      <a:endParaRPr sz="1800"/>
                    </a:p>
                  </a:txBody>
                  <a:tcPr marT="91425" marB="91425" marR="91425" marL="91425" anchor="ctr"/>
                </a:tc>
              </a:tr>
              <a:tr h="731500">
                <a:tc>
                  <a:txBody>
                    <a:bodyPr/>
                    <a:lstStyle/>
                    <a:p>
                      <a:pPr indent="0" lvl="0" marL="0" rtl="0" algn="ctr">
                        <a:spcBef>
                          <a:spcPts val="0"/>
                        </a:spcBef>
                        <a:spcAft>
                          <a:spcPts val="0"/>
                        </a:spcAft>
                        <a:buNone/>
                      </a:pPr>
                      <a:r>
                        <a:rPr lang="en-GB" sz="1800"/>
                        <a:t>NUSTAR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N</a:t>
                      </a:r>
                      <a:r>
                        <a:rPr lang="en-GB" sz="1800"/>
                        <a:t>ormalised Ion</a:t>
                      </a:r>
                      <a:endParaRPr sz="1800"/>
                    </a:p>
                    <a:p>
                      <a:pPr indent="0" lvl="0" marL="0" rtl="0" algn="ctr">
                        <a:spcBef>
                          <a:spcPts val="0"/>
                        </a:spcBef>
                        <a:spcAft>
                          <a:spcPts val="0"/>
                        </a:spcAft>
                        <a:buNone/>
                      </a:pPr>
                      <a:r>
                        <a:rPr lang="en-GB" sz="1800"/>
                        <a:t>collision frequency</a:t>
                      </a:r>
                      <a:endParaRPr sz="1800"/>
                    </a:p>
                  </a:txBody>
                  <a:tcPr marT="91425" marB="91425" marR="91425" marL="91425" anchor="ctr"/>
                </a:tc>
                <a:tc>
                  <a:txBody>
                    <a:bodyPr/>
                    <a:lstStyle/>
                    <a:p>
                      <a:pPr indent="0" lvl="0" marL="0" rtl="0" algn="ctr">
                        <a:spcBef>
                          <a:spcPts val="0"/>
                        </a:spcBef>
                        <a:spcAft>
                          <a:spcPts val="0"/>
                        </a:spcAft>
                        <a:buNone/>
                      </a:pPr>
                      <a:r>
                        <a:rPr lang="en-GB" sz="1800"/>
                        <a:t>ZEFFNEO</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Line average plasma effective charge, from Bremsstrahlung</a:t>
                      </a:r>
                      <a:endParaRPr sz="1800"/>
                    </a:p>
                  </a:txBody>
                  <a:tcPr marT="91425" marB="91425" marR="91425" marL="91425" anchor="ctr"/>
                </a:tc>
              </a:tr>
              <a:tr h="731500">
                <a:tc>
                  <a:txBody>
                    <a:bodyPr/>
                    <a:lstStyle/>
                    <a:p>
                      <a:pPr indent="0" lvl="0" marL="0" rtl="0" algn="ctr">
                        <a:spcBef>
                          <a:spcPts val="0"/>
                        </a:spcBef>
                        <a:spcAft>
                          <a:spcPts val="0"/>
                        </a:spcAft>
                        <a:buNone/>
                      </a:pPr>
                      <a:r>
                        <a:rPr lang="en-GB" sz="1800"/>
                        <a:t>Q95</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safety factor at</a:t>
                      </a:r>
                      <a:endParaRPr sz="1800"/>
                    </a:p>
                    <a:p>
                      <a:pPr indent="0" lvl="0" marL="0" rtl="0" algn="ctr">
                        <a:spcBef>
                          <a:spcPts val="0"/>
                        </a:spcBef>
                        <a:spcAft>
                          <a:spcPts val="0"/>
                        </a:spcAft>
                        <a:buNone/>
                      </a:pPr>
                      <a:r>
                        <a:rPr lang="en-GB" sz="1800"/>
                        <a:t>the 95% poloidal flux surface</a:t>
                      </a:r>
                      <a:endParaRPr sz="1800"/>
                    </a:p>
                  </a:txBody>
                  <a:tcPr marT="91425" marB="91425" marR="91425" marL="91425" anchor="ctr"/>
                </a:tc>
                <a:tc>
                  <a:txBody>
                    <a:bodyPr/>
                    <a:lstStyle/>
                    <a:p>
                      <a:pPr indent="0" lvl="0" marL="0" rtl="0" algn="ctr">
                        <a:spcBef>
                          <a:spcPts val="0"/>
                        </a:spcBef>
                        <a:spcAft>
                          <a:spcPts val="0"/>
                        </a:spcAft>
                        <a:buNone/>
                      </a:pPr>
                      <a:r>
                        <a:rPr lang="en-GB" sz="1800"/>
                        <a:t>DWDIA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Time rate of change of the</a:t>
                      </a:r>
                      <a:endParaRPr sz="1800"/>
                    </a:p>
                    <a:p>
                      <a:pPr indent="0" lvl="0" marL="0" rtl="0" algn="ctr">
                        <a:spcBef>
                          <a:spcPts val="0"/>
                        </a:spcBef>
                        <a:spcAft>
                          <a:spcPts val="0"/>
                        </a:spcAft>
                        <a:buNone/>
                      </a:pPr>
                      <a:r>
                        <a:rPr lang="en-GB" sz="1800"/>
                        <a:t>total plasma stored energy</a:t>
                      </a:r>
                      <a:endParaRPr sz="1800"/>
                    </a:p>
                  </a:txBody>
                  <a:tcPr marT="91425" marB="91425" marR="91425" marL="91425" anchor="ctr"/>
                </a:tc>
              </a:tr>
              <a:tr h="731500">
                <a:tc>
                  <a:txBody>
                    <a:bodyPr/>
                    <a:lstStyle/>
                    <a:p>
                      <a:pPr indent="0" lvl="0" marL="0" rtl="0" algn="ctr">
                        <a:spcBef>
                          <a:spcPts val="0"/>
                        </a:spcBef>
                        <a:spcAft>
                          <a:spcPts val="0"/>
                        </a:spcAft>
                        <a:buNone/>
                      </a:pPr>
                      <a:r>
                        <a:rPr lang="en-GB" sz="1800"/>
                        <a:t>PFLOSS</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NBI power that is lost from the plasma through charge exchange and unconfined orbits</a:t>
                      </a:r>
                      <a:endParaRPr sz="1800"/>
                    </a:p>
                  </a:txBody>
                  <a:tcPr marT="91425" marB="91425" marR="91425" marL="91425" anchor="ctr"/>
                </a:tc>
                <a:tc>
                  <a:txBody>
                    <a:bodyPr/>
                    <a:lstStyle/>
                    <a:p>
                      <a:pPr indent="0" lvl="0" marL="0" rtl="0" algn="ctr">
                        <a:spcBef>
                          <a:spcPts val="0"/>
                        </a:spcBef>
                        <a:spcAft>
                          <a:spcPts val="0"/>
                        </a:spcAft>
                        <a:buNone/>
                      </a:pPr>
                      <a:r>
                        <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t/>
                      </a:r>
                      <a:endParaRPr sz="1800"/>
                    </a:p>
                  </a:txBody>
                  <a:tcPr marT="91425" marB="91425" marR="91425" marL="91425" anchor="ctr"/>
                </a:tc>
              </a:tr>
            </a:tbl>
          </a:graphicData>
        </a:graphic>
      </p:graphicFrame>
      <p:sp>
        <p:nvSpPr>
          <p:cNvPr id="641" name="Google Shape;641;p35"/>
          <p:cNvSpPr txBox="1"/>
          <p:nvPr/>
        </p:nvSpPr>
        <p:spPr>
          <a:xfrm>
            <a:off x="640925" y="7472700"/>
            <a:ext cx="730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658AA9"/>
                </a:solidFill>
              </a:rPr>
              <a:t>Description of all columns in STDB5 found in [Princeton, 2021, http://arks.princeton.edu/ark:/88435/dsp01m900nx49h]</a:t>
            </a:r>
            <a:endParaRPr b="1" sz="1600">
              <a:solidFill>
                <a:srgbClr val="658AA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49" name="Google Shape;649;p3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50" name="Google Shape;650;p3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3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52" name="Google Shape;652;p3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53" name="Google Shape;653;p3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54" name="Google Shape;654;p36"/>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FOR PREDICTION</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55" name="Google Shape;655;p36"/>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56" name="Google Shape;656;p36"/>
          <p:cNvSpPr/>
          <p:nvPr/>
        </p:nvSpPr>
        <p:spPr>
          <a:xfrm>
            <a:off x="2967475" y="4649996"/>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FEATURES OF INTEREST</a:t>
            </a:r>
            <a:endParaRPr b="1" sz="2200"/>
          </a:p>
        </p:txBody>
      </p:sp>
      <p:sp>
        <p:nvSpPr>
          <p:cNvPr id="657" name="Google Shape;657;p36"/>
          <p:cNvSpPr/>
          <p:nvPr/>
        </p:nvSpPr>
        <p:spPr>
          <a:xfrm>
            <a:off x="5658795" y="3163825"/>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GAUSSIAN PROCESS</a:t>
            </a:r>
            <a:endParaRPr b="1" sz="2200"/>
          </a:p>
        </p:txBody>
      </p:sp>
      <p:sp>
        <p:nvSpPr>
          <p:cNvPr id="658" name="Google Shape;658;p36"/>
          <p:cNvSpPr/>
          <p:nvPr/>
        </p:nvSpPr>
        <p:spPr>
          <a:xfrm>
            <a:off x="5658795" y="6109173"/>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RANDOM FOREST</a:t>
            </a:r>
            <a:endParaRPr b="1" sz="2200"/>
          </a:p>
        </p:txBody>
      </p:sp>
      <p:sp>
        <p:nvSpPr>
          <p:cNvPr id="659" name="Google Shape;659;p36"/>
          <p:cNvSpPr/>
          <p:nvPr/>
        </p:nvSpPr>
        <p:spPr>
          <a:xfrm>
            <a:off x="8649524" y="4202775"/>
            <a:ext cx="2216100" cy="20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 IMPORTANCE</a:t>
            </a:r>
            <a:endParaRPr b="1" sz="2200"/>
          </a:p>
          <a:p>
            <a:pPr indent="0" lvl="0" marL="0" rtl="0" algn="ctr">
              <a:spcBef>
                <a:spcPts val="0"/>
              </a:spcBef>
              <a:spcAft>
                <a:spcPts val="0"/>
              </a:spcAft>
              <a:buNone/>
            </a:pPr>
            <a:r>
              <a:rPr b="1" lang="en-GB" sz="2200"/>
              <a:t>ANALYSIS</a:t>
            </a:r>
            <a:endParaRPr b="1" sz="2200"/>
          </a:p>
        </p:txBody>
      </p:sp>
      <p:sp>
        <p:nvSpPr>
          <p:cNvPr id="660" name="Google Shape;660;p36"/>
          <p:cNvSpPr/>
          <p:nvPr/>
        </p:nvSpPr>
        <p:spPr>
          <a:xfrm>
            <a:off x="12912100" y="283365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Gyroradius</a:t>
            </a:r>
            <a:endParaRPr b="1" sz="2500"/>
          </a:p>
        </p:txBody>
      </p:sp>
      <p:sp>
        <p:nvSpPr>
          <p:cNvPr id="661" name="Google Shape;661;p36"/>
          <p:cNvSpPr/>
          <p:nvPr/>
        </p:nvSpPr>
        <p:spPr>
          <a:xfrm>
            <a:off x="12912100" y="408122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Collision Frequency</a:t>
            </a:r>
            <a:endParaRPr b="1" sz="2500"/>
          </a:p>
        </p:txBody>
      </p:sp>
      <p:sp>
        <p:nvSpPr>
          <p:cNvPr id="662" name="Google Shape;662;p36"/>
          <p:cNvSpPr/>
          <p:nvPr/>
        </p:nvSpPr>
        <p:spPr>
          <a:xfrm>
            <a:off x="12912100" y="532880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Safety Factor</a:t>
            </a:r>
            <a:endParaRPr b="1" sz="2500"/>
          </a:p>
        </p:txBody>
      </p:sp>
      <p:sp>
        <p:nvSpPr>
          <p:cNvPr id="663" name="Google Shape;663;p36"/>
          <p:cNvSpPr/>
          <p:nvPr/>
        </p:nvSpPr>
        <p:spPr>
          <a:xfrm>
            <a:off x="12912100" y="657637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Plasma Beta to B</a:t>
            </a:r>
            <a:r>
              <a:rPr b="1" baseline="-25000" lang="en-GB" sz="2500"/>
              <a:t>t</a:t>
            </a:r>
            <a:endParaRPr b="1" baseline="-25000" sz="2500"/>
          </a:p>
        </p:txBody>
      </p:sp>
      <p:cxnSp>
        <p:nvCxnSpPr>
          <p:cNvPr id="664" name="Google Shape;664;p36"/>
          <p:cNvCxnSpPr>
            <a:stCxn id="656" idx="3"/>
            <a:endCxn id="657" idx="1"/>
          </p:cNvCxnSpPr>
          <p:nvPr/>
        </p:nvCxnSpPr>
        <p:spPr>
          <a:xfrm flipH="1" rot="10800000">
            <a:off x="4933675" y="3736796"/>
            <a:ext cx="725100" cy="1486200"/>
          </a:xfrm>
          <a:prstGeom prst="straightConnector1">
            <a:avLst/>
          </a:prstGeom>
          <a:noFill/>
          <a:ln cap="flat" cmpd="sng" w="28575">
            <a:solidFill>
              <a:schemeClr val="dk2"/>
            </a:solidFill>
            <a:prstDash val="solid"/>
            <a:round/>
            <a:headEnd len="med" w="med" type="none"/>
            <a:tailEnd len="med" w="med" type="triangle"/>
          </a:ln>
        </p:spPr>
      </p:cxnSp>
      <p:cxnSp>
        <p:nvCxnSpPr>
          <p:cNvPr id="665" name="Google Shape;665;p36"/>
          <p:cNvCxnSpPr>
            <a:stCxn id="656" idx="3"/>
            <a:endCxn id="658" idx="1"/>
          </p:cNvCxnSpPr>
          <p:nvPr/>
        </p:nvCxnSpPr>
        <p:spPr>
          <a:xfrm>
            <a:off x="4933675" y="5222996"/>
            <a:ext cx="725100" cy="1459200"/>
          </a:xfrm>
          <a:prstGeom prst="straightConnector1">
            <a:avLst/>
          </a:prstGeom>
          <a:noFill/>
          <a:ln cap="flat" cmpd="sng" w="28575">
            <a:solidFill>
              <a:schemeClr val="dk2"/>
            </a:solidFill>
            <a:prstDash val="solid"/>
            <a:round/>
            <a:headEnd len="med" w="med" type="none"/>
            <a:tailEnd len="med" w="med" type="triangle"/>
          </a:ln>
        </p:spPr>
      </p:cxnSp>
      <p:cxnSp>
        <p:nvCxnSpPr>
          <p:cNvPr id="666" name="Google Shape;666;p36"/>
          <p:cNvCxnSpPr>
            <a:stCxn id="658" idx="3"/>
            <a:endCxn id="659" idx="1"/>
          </p:cNvCxnSpPr>
          <p:nvPr/>
        </p:nvCxnSpPr>
        <p:spPr>
          <a:xfrm flipH="1" rot="10800000">
            <a:off x="7624995" y="5245473"/>
            <a:ext cx="1024500" cy="1436700"/>
          </a:xfrm>
          <a:prstGeom prst="straightConnector1">
            <a:avLst/>
          </a:prstGeom>
          <a:noFill/>
          <a:ln cap="flat" cmpd="sng" w="28575">
            <a:solidFill>
              <a:schemeClr val="dk2"/>
            </a:solidFill>
            <a:prstDash val="solid"/>
            <a:round/>
            <a:headEnd len="med" w="med" type="none"/>
            <a:tailEnd len="med" w="med" type="triangle"/>
          </a:ln>
        </p:spPr>
      </p:cxnSp>
      <p:cxnSp>
        <p:nvCxnSpPr>
          <p:cNvPr id="667" name="Google Shape;667;p36"/>
          <p:cNvCxnSpPr>
            <a:stCxn id="657" idx="3"/>
            <a:endCxn id="659" idx="1"/>
          </p:cNvCxnSpPr>
          <p:nvPr/>
        </p:nvCxnSpPr>
        <p:spPr>
          <a:xfrm>
            <a:off x="7624995" y="3736825"/>
            <a:ext cx="1024500" cy="1508700"/>
          </a:xfrm>
          <a:prstGeom prst="straightConnector1">
            <a:avLst/>
          </a:prstGeom>
          <a:noFill/>
          <a:ln cap="flat" cmpd="sng" w="28575">
            <a:solidFill>
              <a:schemeClr val="dk2"/>
            </a:solidFill>
            <a:prstDash val="solid"/>
            <a:round/>
            <a:headEnd len="med" w="med" type="none"/>
            <a:tailEnd len="med" w="med" type="triangle"/>
          </a:ln>
        </p:spPr>
      </p:cxnSp>
      <p:cxnSp>
        <p:nvCxnSpPr>
          <p:cNvPr id="668" name="Google Shape;668;p36"/>
          <p:cNvCxnSpPr>
            <a:stCxn id="659" idx="3"/>
            <a:endCxn id="660" idx="1"/>
          </p:cNvCxnSpPr>
          <p:nvPr/>
        </p:nvCxnSpPr>
        <p:spPr>
          <a:xfrm flipH="1" rot="10800000">
            <a:off x="10865624" y="3297975"/>
            <a:ext cx="2046600" cy="1947600"/>
          </a:xfrm>
          <a:prstGeom prst="straightConnector1">
            <a:avLst/>
          </a:prstGeom>
          <a:noFill/>
          <a:ln cap="flat" cmpd="sng" w="28575">
            <a:solidFill>
              <a:schemeClr val="dk2"/>
            </a:solidFill>
            <a:prstDash val="solid"/>
            <a:round/>
            <a:headEnd len="med" w="med" type="none"/>
            <a:tailEnd len="med" w="med" type="triangle"/>
          </a:ln>
        </p:spPr>
      </p:cxnSp>
      <p:cxnSp>
        <p:nvCxnSpPr>
          <p:cNvPr id="669" name="Google Shape;669;p36"/>
          <p:cNvCxnSpPr>
            <a:endCxn id="661" idx="1"/>
          </p:cNvCxnSpPr>
          <p:nvPr/>
        </p:nvCxnSpPr>
        <p:spPr>
          <a:xfrm flipH="1" rot="10800000">
            <a:off x="10865500" y="4545625"/>
            <a:ext cx="2046600" cy="699900"/>
          </a:xfrm>
          <a:prstGeom prst="straightConnector1">
            <a:avLst/>
          </a:prstGeom>
          <a:noFill/>
          <a:ln cap="flat" cmpd="sng" w="28575">
            <a:solidFill>
              <a:schemeClr val="dk2"/>
            </a:solidFill>
            <a:prstDash val="solid"/>
            <a:round/>
            <a:headEnd len="med" w="med" type="none"/>
            <a:tailEnd len="med" w="med" type="triangle"/>
          </a:ln>
        </p:spPr>
      </p:cxnSp>
      <p:cxnSp>
        <p:nvCxnSpPr>
          <p:cNvPr id="670" name="Google Shape;670;p36"/>
          <p:cNvCxnSpPr>
            <a:stCxn id="659" idx="3"/>
            <a:endCxn id="662" idx="1"/>
          </p:cNvCxnSpPr>
          <p:nvPr/>
        </p:nvCxnSpPr>
        <p:spPr>
          <a:xfrm>
            <a:off x="10865624" y="5245575"/>
            <a:ext cx="2046600" cy="547500"/>
          </a:xfrm>
          <a:prstGeom prst="straightConnector1">
            <a:avLst/>
          </a:prstGeom>
          <a:noFill/>
          <a:ln cap="flat" cmpd="sng" w="28575">
            <a:solidFill>
              <a:schemeClr val="dk2"/>
            </a:solidFill>
            <a:prstDash val="solid"/>
            <a:round/>
            <a:headEnd len="med" w="med" type="none"/>
            <a:tailEnd len="med" w="med" type="triangle"/>
          </a:ln>
        </p:spPr>
      </p:cxnSp>
      <p:cxnSp>
        <p:nvCxnSpPr>
          <p:cNvPr id="671" name="Google Shape;671;p36"/>
          <p:cNvCxnSpPr>
            <a:stCxn id="659" idx="3"/>
            <a:endCxn id="663" idx="1"/>
          </p:cNvCxnSpPr>
          <p:nvPr/>
        </p:nvCxnSpPr>
        <p:spPr>
          <a:xfrm>
            <a:off x="10865624" y="5245575"/>
            <a:ext cx="2046600" cy="1795200"/>
          </a:xfrm>
          <a:prstGeom prst="straightConnector1">
            <a:avLst/>
          </a:prstGeom>
          <a:noFill/>
          <a:ln cap="flat" cmpd="sng" w="28575">
            <a:solidFill>
              <a:schemeClr val="dk2"/>
            </a:solidFill>
            <a:prstDash val="solid"/>
            <a:round/>
            <a:headEnd len="med" w="med" type="none"/>
            <a:tailEnd len="med" w="med" type="triangle"/>
          </a:ln>
        </p:spPr>
      </p:cxnSp>
      <p:sp>
        <p:nvSpPr>
          <p:cNvPr id="672" name="Google Shape;672;p36"/>
          <p:cNvSpPr txBox="1"/>
          <p:nvPr/>
        </p:nvSpPr>
        <p:spPr>
          <a:xfrm>
            <a:off x="4490925" y="2699975"/>
            <a:ext cx="42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Classifiers</a:t>
            </a:r>
            <a:endParaRPr sz="1800"/>
          </a:p>
        </p:txBody>
      </p:sp>
      <p:sp>
        <p:nvSpPr>
          <p:cNvPr id="673" name="Google Shape;673;p36"/>
          <p:cNvSpPr/>
          <p:nvPr/>
        </p:nvSpPr>
        <p:spPr>
          <a:xfrm>
            <a:off x="381525" y="4650000"/>
            <a:ext cx="16371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LABEL </a:t>
            </a:r>
            <a:endParaRPr b="1" sz="2200"/>
          </a:p>
        </p:txBody>
      </p:sp>
      <p:cxnSp>
        <p:nvCxnSpPr>
          <p:cNvPr id="674" name="Google Shape;674;p36"/>
          <p:cNvCxnSpPr>
            <a:stCxn id="673" idx="3"/>
            <a:endCxn id="656" idx="1"/>
          </p:cNvCxnSpPr>
          <p:nvPr/>
        </p:nvCxnSpPr>
        <p:spPr>
          <a:xfrm>
            <a:off x="2018625" y="5223000"/>
            <a:ext cx="948900" cy="0"/>
          </a:xfrm>
          <a:prstGeom prst="straightConnector1">
            <a:avLst/>
          </a:prstGeom>
          <a:noFill/>
          <a:ln cap="flat" cmpd="sng" w="28575">
            <a:solidFill>
              <a:schemeClr val="dk2"/>
            </a:solidFill>
            <a:prstDash val="solid"/>
            <a:round/>
            <a:headEnd len="med" w="med" type="none"/>
            <a:tailEnd len="med" w="med" type="triangle"/>
          </a:ln>
        </p:spPr>
      </p:cxnSp>
      <p:sp>
        <p:nvSpPr>
          <p:cNvPr id="675" name="Google Shape;675;p36"/>
          <p:cNvSpPr txBox="1"/>
          <p:nvPr/>
        </p:nvSpPr>
        <p:spPr>
          <a:xfrm>
            <a:off x="322700" y="4223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Observations</a:t>
            </a:r>
            <a:endParaRPr sz="1800"/>
          </a:p>
        </p:txBody>
      </p:sp>
      <p:sp>
        <p:nvSpPr>
          <p:cNvPr id="676" name="Google Shape;676;p36"/>
          <p:cNvSpPr txBox="1"/>
          <p:nvPr/>
        </p:nvSpPr>
        <p:spPr>
          <a:xfrm>
            <a:off x="322700" y="5747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Big / Small </a:t>
            </a:r>
            <a:endParaRPr sz="1800"/>
          </a:p>
        </p:txBody>
      </p:sp>
      <p:sp>
        <p:nvSpPr>
          <p:cNvPr id="677" name="Google Shape;677;p36"/>
          <p:cNvSpPr/>
          <p:nvPr/>
        </p:nvSpPr>
        <p:spPr>
          <a:xfrm>
            <a:off x="10769900" y="1575175"/>
            <a:ext cx="5964900" cy="861000"/>
          </a:xfrm>
          <a:prstGeom prst="rect">
            <a:avLst/>
          </a:prstGeom>
          <a:no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t>Best Performance with “</a:t>
            </a:r>
            <a:r>
              <a:rPr b="1" lang="en-GB" sz="2500"/>
              <a:t>big dataset</a:t>
            </a:r>
            <a:r>
              <a:rPr lang="en-GB" sz="2500"/>
              <a: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3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5" name="Google Shape;685;p3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86" name="Google Shape;686;p3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3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88" name="Google Shape;688;p3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89" name="Google Shape;689;p3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90" name="Google Shape;690;p37"/>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PREDICTIONS IN NEW DEVICES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91" name="Google Shape;691;p37"/>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692" name="Google Shape;692;p37"/>
          <p:cNvPicPr preferRelativeResize="0"/>
          <p:nvPr/>
        </p:nvPicPr>
        <p:blipFill>
          <a:blip r:embed="rId5">
            <a:alphaModFix/>
          </a:blip>
          <a:stretch>
            <a:fillRect/>
          </a:stretch>
        </p:blipFill>
        <p:spPr>
          <a:xfrm>
            <a:off x="869738" y="2560275"/>
            <a:ext cx="15599223" cy="2396596"/>
          </a:xfrm>
          <a:prstGeom prst="rect">
            <a:avLst/>
          </a:prstGeom>
          <a:noFill/>
          <a:ln>
            <a:noFill/>
          </a:ln>
        </p:spPr>
      </p:pic>
      <p:sp>
        <p:nvSpPr>
          <p:cNvPr id="693" name="Google Shape;693;p37"/>
          <p:cNvSpPr/>
          <p:nvPr/>
        </p:nvSpPr>
        <p:spPr>
          <a:xfrm>
            <a:off x="6551938" y="51709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UNAFFECTED</a:t>
            </a:r>
            <a:endParaRPr b="1" sz="3400"/>
          </a:p>
        </p:txBody>
      </p:sp>
      <p:pic>
        <p:nvPicPr>
          <p:cNvPr id="694" name="Google Shape;694;p37"/>
          <p:cNvPicPr preferRelativeResize="0"/>
          <p:nvPr/>
        </p:nvPicPr>
        <p:blipFill>
          <a:blip r:embed="rId6">
            <a:alphaModFix/>
          </a:blip>
          <a:stretch>
            <a:fillRect/>
          </a:stretch>
        </p:blipFill>
        <p:spPr>
          <a:xfrm>
            <a:off x="1373188" y="6283663"/>
            <a:ext cx="14592300" cy="1076325"/>
          </a:xfrm>
          <a:prstGeom prst="rect">
            <a:avLst/>
          </a:prstGeom>
          <a:noFill/>
          <a:ln cap="flat" cmpd="sng" w="38100">
            <a:solidFill>
              <a:srgbClr val="658AA9"/>
            </a:solidFill>
            <a:prstDash val="solid"/>
            <a:round/>
            <a:headEnd len="sm" w="sm" type="none"/>
            <a:tailEnd len="sm" w="sm" type="none"/>
          </a:ln>
        </p:spPr>
      </p:pic>
      <p:sp>
        <p:nvSpPr>
          <p:cNvPr id="695" name="Google Shape;695;p37"/>
          <p:cNvSpPr/>
          <p:nvPr/>
        </p:nvSpPr>
        <p:spPr>
          <a:xfrm>
            <a:off x="10921775" y="2540250"/>
            <a:ext cx="4363200" cy="9288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8"/>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701" name="Google Shape;701;p3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02" name="Google Shape;702;p3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03" name="Google Shape;703;p3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04" name="Google Shape;704;p3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05" name="Google Shape;705;p38"/>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706" name="Google Shape;706;p38"/>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707" name="Google Shape;707;p38"/>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708" name="Google Shape;708;p38"/>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a:t>
            </a:r>
            <a:r>
              <a:rPr b="1" lang="en-GB" sz="2800">
                <a:solidFill>
                  <a:schemeClr val="dk1"/>
                </a:solidFill>
              </a:rPr>
              <a:t>PHYSICS</a:t>
            </a:r>
            <a:endParaRPr sz="2200"/>
          </a:p>
        </p:txBody>
      </p:sp>
      <p:cxnSp>
        <p:nvCxnSpPr>
          <p:cNvPr id="709" name="Google Shape;709;p38"/>
          <p:cNvCxnSpPr>
            <a:stCxn id="705" idx="3"/>
            <a:endCxn id="706"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10" name="Google Shape;710;p38"/>
          <p:cNvCxnSpPr>
            <a:stCxn id="706" idx="3"/>
            <a:endCxn id="707"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11" name="Google Shape;711;p38"/>
          <p:cNvCxnSpPr>
            <a:stCxn id="707" idx="3"/>
            <a:endCxn id="708"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712" name="Google Shape;712;p38"/>
          <p:cNvSpPr/>
          <p:nvPr/>
        </p:nvSpPr>
        <p:spPr>
          <a:xfrm rot="-3451110">
            <a:off x="11976228" y="7071947"/>
            <a:ext cx="2173633" cy="1217979"/>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714" name="Google Shape;714;p38"/>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
        <p:nvSpPr>
          <p:cNvPr id="715" name="Google Shape;715;p38"/>
          <p:cNvSpPr txBox="1"/>
          <p:nvPr/>
        </p:nvSpPr>
        <p:spPr>
          <a:xfrm>
            <a:off x="95972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with only four variables.</a:t>
            </a:r>
            <a:endParaRPr sz="1900">
              <a:solidFill>
                <a:srgbClr val="FFD9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3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3" name="Google Shape;723;p3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24" name="Google Shape;724;p3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39"/>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26" name="Google Shape;726;p3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27" name="Google Shape;727;p39"/>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28" name="Google Shape;728;p39"/>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29" name="Google Shape;729;p39"/>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30" name="Google Shape;730;p39"/>
          <p:cNvPicPr preferRelativeResize="0"/>
          <p:nvPr/>
        </p:nvPicPr>
        <p:blipFill>
          <a:blip r:embed="rId5">
            <a:alphaModFix/>
          </a:blip>
          <a:stretch>
            <a:fillRect/>
          </a:stretch>
        </p:blipFill>
        <p:spPr>
          <a:xfrm>
            <a:off x="620300" y="2572650"/>
            <a:ext cx="16173225" cy="56944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4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38" name="Google Shape;738;p4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39" name="Google Shape;739;p4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40"/>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41" name="Google Shape;741;p4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42" name="Google Shape;742;p40"/>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43" name="Google Shape;743;p40"/>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44" name="Google Shape;744;p40"/>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45" name="Google Shape;745;p40"/>
          <p:cNvPicPr preferRelativeResize="0"/>
          <p:nvPr/>
        </p:nvPicPr>
        <p:blipFill>
          <a:blip r:embed="rId5">
            <a:alphaModFix/>
          </a:blip>
          <a:stretch>
            <a:fillRect/>
          </a:stretch>
        </p:blipFill>
        <p:spPr>
          <a:xfrm>
            <a:off x="249650" y="2361050"/>
            <a:ext cx="16869649" cy="5731775"/>
          </a:xfrm>
          <a:prstGeom prst="rect">
            <a:avLst/>
          </a:prstGeom>
          <a:noFill/>
          <a:ln>
            <a:noFill/>
          </a:ln>
        </p:spPr>
      </p:pic>
      <p:sp>
        <p:nvSpPr>
          <p:cNvPr id="746" name="Google Shape;746;p40"/>
          <p:cNvSpPr/>
          <p:nvPr/>
        </p:nvSpPr>
        <p:spPr>
          <a:xfrm rot="-5400000">
            <a:off x="-605200" y="47993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
        <p:nvSpPr>
          <p:cNvPr id="747" name="Google Shape;747;p40"/>
          <p:cNvSpPr/>
          <p:nvPr/>
        </p:nvSpPr>
        <p:spPr>
          <a:xfrm>
            <a:off x="8822275" y="5094200"/>
            <a:ext cx="394200" cy="74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rot="-5400000">
            <a:off x="7929200" y="47231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15" name="Google Shape;115;p1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6" name="Google Shape;116;p1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17" name="Google Shape;117;p1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18" name="Google Shape;118;p14"/>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19" name="Google Shape;119;p14"/>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20" name="Google Shape;120;p14"/>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21" name="Google Shape;121;p14"/>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pic>
        <p:nvPicPr>
          <p:cNvPr id="122" name="Google Shape;122;p14"/>
          <p:cNvPicPr preferRelativeResize="0"/>
          <p:nvPr/>
        </p:nvPicPr>
        <p:blipFill>
          <a:blip r:embed="rId6">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23" name="Google Shape;123;p14"/>
          <p:cNvSpPr/>
          <p:nvPr/>
        </p:nvSpPr>
        <p:spPr>
          <a:xfrm>
            <a:off x="12703675" y="7071725"/>
            <a:ext cx="550500" cy="5646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73732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2.22</a:t>
            </a:r>
            <a:endParaRPr sz="3100"/>
          </a:p>
        </p:txBody>
      </p:sp>
      <p:sp>
        <p:nvSpPr>
          <p:cNvPr id="125" name="Google Shape;125;p14"/>
          <p:cNvSpPr/>
          <p:nvPr/>
        </p:nvSpPr>
        <p:spPr>
          <a:xfrm>
            <a:off x="1325417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1.45</a:t>
            </a:r>
            <a:endParaRPr sz="3100"/>
          </a:p>
        </p:txBody>
      </p:sp>
      <p:cxnSp>
        <p:nvCxnSpPr>
          <p:cNvPr id="126" name="Google Shape;126;p14"/>
          <p:cNvCxnSpPr>
            <a:endCxn id="124" idx="2"/>
          </p:cNvCxnSpPr>
          <p:nvPr/>
        </p:nvCxnSpPr>
        <p:spPr>
          <a:xfrm rot="10800000">
            <a:off x="10024925" y="3613600"/>
            <a:ext cx="2954100" cy="3458100"/>
          </a:xfrm>
          <a:prstGeom prst="straightConnector1">
            <a:avLst/>
          </a:prstGeom>
          <a:noFill/>
          <a:ln cap="flat" cmpd="sng" w="38100">
            <a:solidFill>
              <a:srgbClr val="CC0000"/>
            </a:solidFill>
            <a:prstDash val="solid"/>
            <a:round/>
            <a:headEnd len="med" w="med" type="none"/>
            <a:tailEnd len="med" w="med" type="triangle"/>
          </a:ln>
        </p:spPr>
      </p:cxnSp>
      <p:cxnSp>
        <p:nvCxnSpPr>
          <p:cNvPr id="127" name="Google Shape;127;p14"/>
          <p:cNvCxnSpPr>
            <a:stCxn id="123" idx="0"/>
            <a:endCxn id="125" idx="2"/>
          </p:cNvCxnSpPr>
          <p:nvPr/>
        </p:nvCxnSpPr>
        <p:spPr>
          <a:xfrm flipH="1" rot="10800000">
            <a:off x="12978925" y="3613625"/>
            <a:ext cx="1563000" cy="3458100"/>
          </a:xfrm>
          <a:prstGeom prst="straightConnector1">
            <a:avLst/>
          </a:prstGeom>
          <a:noFill/>
          <a:ln cap="flat" cmpd="sng" w="38100">
            <a:solidFill>
              <a:srgbClr val="CC0000"/>
            </a:solidFill>
            <a:prstDash val="solid"/>
            <a:round/>
            <a:headEnd len="med" w="med" type="none"/>
            <a:tailEnd len="med" w="med" type="triangle"/>
          </a:ln>
        </p:spPr>
      </p:cxnSp>
      <p:sp>
        <p:nvSpPr>
          <p:cNvPr id="128" name="Google Shape;128;p14"/>
          <p:cNvSpPr txBox="1"/>
          <p:nvPr/>
        </p:nvSpPr>
        <p:spPr>
          <a:xfrm>
            <a:off x="8737350" y="1842400"/>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STDB2</a:t>
            </a:r>
            <a:endParaRPr b="1" sz="2500"/>
          </a:p>
          <a:p>
            <a:pPr indent="0" lvl="0" marL="0" rtl="0" algn="ctr">
              <a:spcBef>
                <a:spcPts val="0"/>
              </a:spcBef>
              <a:spcAft>
                <a:spcPts val="0"/>
              </a:spcAft>
              <a:buNone/>
            </a:pPr>
            <a:r>
              <a:rPr b="1" lang="en-GB" sz="1800"/>
              <a:t>1998</a:t>
            </a:r>
            <a:endParaRPr b="1" sz="1800"/>
          </a:p>
        </p:txBody>
      </p:sp>
      <p:sp>
        <p:nvSpPr>
          <p:cNvPr id="129" name="Google Shape;129;p14"/>
          <p:cNvSpPr txBox="1"/>
          <p:nvPr/>
        </p:nvSpPr>
        <p:spPr>
          <a:xfrm>
            <a:off x="13254175" y="1861536"/>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STDB5</a:t>
            </a:r>
            <a:endParaRPr b="1" sz="2500"/>
          </a:p>
          <a:p>
            <a:pPr indent="0" lvl="0" marL="0" rtl="0" algn="ctr">
              <a:spcBef>
                <a:spcPts val="0"/>
              </a:spcBef>
              <a:spcAft>
                <a:spcPts val="0"/>
              </a:spcAft>
              <a:buNone/>
            </a:pPr>
            <a:r>
              <a:rPr b="1" lang="en-GB" sz="1800"/>
              <a:t>2021</a:t>
            </a:r>
            <a:endParaRPr b="1" sz="1800"/>
          </a:p>
        </p:txBody>
      </p:sp>
      <p:sp>
        <p:nvSpPr>
          <p:cNvPr id="130" name="Google Shape;130;p14"/>
          <p:cNvSpPr/>
          <p:nvPr/>
        </p:nvSpPr>
        <p:spPr>
          <a:xfrm>
            <a:off x="10024925" y="208962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WHY?</a:t>
            </a:r>
            <a:endParaRPr b="1" sz="4600"/>
          </a:p>
        </p:txBody>
      </p:sp>
      <p:sp>
        <p:nvSpPr>
          <p:cNvPr id="131" name="Google Shape;131;p14"/>
          <p:cNvSpPr/>
          <p:nvPr/>
        </p:nvSpPr>
        <p:spPr>
          <a:xfrm>
            <a:off x="11574600" y="4126100"/>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PHYSICS?</a:t>
            </a:r>
            <a:endParaRPr b="1" sz="4600"/>
          </a:p>
        </p:txBody>
      </p:sp>
      <p:sp>
        <p:nvSpPr>
          <p:cNvPr id="132" name="Google Shape;132;p14"/>
          <p:cNvSpPr/>
          <p:nvPr/>
        </p:nvSpPr>
        <p:spPr>
          <a:xfrm>
            <a:off x="8931488" y="339497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DATA?</a:t>
            </a:r>
            <a:endParaRPr b="1" sz="4600"/>
          </a:p>
        </p:txBody>
      </p:sp>
      <p:sp>
        <p:nvSpPr>
          <p:cNvPr id="133" name="Google Shape;133;p14"/>
          <p:cNvSpPr txBox="1"/>
          <p:nvPr/>
        </p:nvSpPr>
        <p:spPr>
          <a:xfrm>
            <a:off x="8522750" y="1165225"/>
            <a:ext cx="7611000" cy="569400"/>
          </a:xfrm>
          <a:prstGeom prst="rect">
            <a:avLst/>
          </a:prstGeom>
          <a:noFill/>
          <a:ln cap="flat" cmpd="sng" w="28575">
            <a:solidFill>
              <a:srgbClr val="658AA9"/>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t>H-mode (EMLy subset) confinement database</a:t>
            </a:r>
            <a:endParaRPr sz="1800"/>
          </a:p>
        </p:txBody>
      </p:sp>
      <p:sp>
        <p:nvSpPr>
          <p:cNvPr id="134" name="Google Shape;134;p14"/>
          <p:cNvSpPr/>
          <p:nvPr/>
        </p:nvSpPr>
        <p:spPr>
          <a:xfrm>
            <a:off x="8949025" y="5421500"/>
            <a:ext cx="81444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WHAT CAN WE LEARN</a:t>
            </a:r>
            <a:r>
              <a:rPr b="1" lang="en-GB" sz="4600"/>
              <a:t>?</a:t>
            </a:r>
            <a:endParaRPr b="1"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6" name="Google Shape;756;p4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57" name="Google Shape;757;p4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41"/>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59" name="Google Shape;759;p4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60" name="Google Shape;760;p41"/>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Dimensionless Scaling and the Normalized Ion Gyroradius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61" name="Google Shape;761;p41"/>
          <p:cNvPicPr preferRelativeResize="0"/>
          <p:nvPr/>
        </p:nvPicPr>
        <p:blipFill>
          <a:blip r:embed="rId4">
            <a:alphaModFix/>
          </a:blip>
          <a:stretch>
            <a:fillRect/>
          </a:stretch>
        </p:blipFill>
        <p:spPr>
          <a:xfrm>
            <a:off x="474600" y="2785275"/>
            <a:ext cx="7316975" cy="1153350"/>
          </a:xfrm>
          <a:prstGeom prst="rect">
            <a:avLst/>
          </a:prstGeom>
          <a:noFill/>
          <a:ln cap="flat" cmpd="sng" w="9525">
            <a:solidFill>
              <a:schemeClr val="lt1"/>
            </a:solidFill>
            <a:prstDash val="solid"/>
            <a:round/>
            <a:headEnd len="sm" w="sm" type="none"/>
            <a:tailEnd len="sm" w="sm" type="none"/>
          </a:ln>
        </p:spPr>
      </p:pic>
      <p:pic>
        <p:nvPicPr>
          <p:cNvPr id="762" name="Google Shape;762;p41"/>
          <p:cNvPicPr preferRelativeResize="0"/>
          <p:nvPr/>
        </p:nvPicPr>
        <p:blipFill>
          <a:blip r:embed="rId5">
            <a:alphaModFix/>
          </a:blip>
          <a:stretch>
            <a:fillRect/>
          </a:stretch>
        </p:blipFill>
        <p:spPr>
          <a:xfrm>
            <a:off x="9403350" y="2988600"/>
            <a:ext cx="2255987" cy="746700"/>
          </a:xfrm>
          <a:prstGeom prst="rect">
            <a:avLst/>
          </a:prstGeom>
          <a:noFill/>
          <a:ln cap="flat" cmpd="sng" w="9525">
            <a:solidFill>
              <a:schemeClr val="lt1"/>
            </a:solidFill>
            <a:prstDash val="solid"/>
            <a:round/>
            <a:headEnd len="sm" w="sm" type="none"/>
            <a:tailEnd len="sm" w="sm" type="none"/>
          </a:ln>
        </p:spPr>
      </p:pic>
      <p:sp>
        <p:nvSpPr>
          <p:cNvPr id="763" name="Google Shape;763;p41"/>
          <p:cNvSpPr txBox="1"/>
          <p:nvPr/>
        </p:nvSpPr>
        <p:spPr>
          <a:xfrm>
            <a:off x="8116225" y="3204150"/>
            <a:ext cx="88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with</a:t>
            </a:r>
            <a:endParaRPr sz="2100"/>
          </a:p>
        </p:txBody>
      </p:sp>
      <p:pic>
        <p:nvPicPr>
          <p:cNvPr id="764" name="Google Shape;764;p41"/>
          <p:cNvPicPr preferRelativeResize="0"/>
          <p:nvPr/>
        </p:nvPicPr>
        <p:blipFill rotWithShape="1">
          <a:blip r:embed="rId6">
            <a:alphaModFix/>
          </a:blip>
          <a:srcRect b="9387" l="0" r="0" t="0"/>
          <a:stretch/>
        </p:blipFill>
        <p:spPr>
          <a:xfrm>
            <a:off x="13019825" y="2988587"/>
            <a:ext cx="2683137" cy="686325"/>
          </a:xfrm>
          <a:prstGeom prst="rect">
            <a:avLst/>
          </a:prstGeom>
          <a:noFill/>
          <a:ln>
            <a:noFill/>
          </a:ln>
        </p:spPr>
      </p:pic>
      <p:sp>
        <p:nvSpPr>
          <p:cNvPr id="765" name="Google Shape;765;p41"/>
          <p:cNvSpPr/>
          <p:nvPr/>
        </p:nvSpPr>
        <p:spPr>
          <a:xfrm>
            <a:off x="12752500" y="2724225"/>
            <a:ext cx="3177900" cy="1153500"/>
          </a:xfrm>
          <a:prstGeom prst="rect">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txBox="1"/>
          <p:nvPr/>
        </p:nvSpPr>
        <p:spPr>
          <a:xfrm>
            <a:off x="14697600" y="3886200"/>
            <a:ext cx="169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H-mode</a:t>
            </a:r>
            <a:endParaRPr sz="2100"/>
          </a:p>
        </p:txBody>
      </p:sp>
      <p:pic>
        <p:nvPicPr>
          <p:cNvPr id="767" name="Google Shape;767;p41"/>
          <p:cNvPicPr preferRelativeResize="0"/>
          <p:nvPr/>
        </p:nvPicPr>
        <p:blipFill rotWithShape="1">
          <a:blip r:embed="rId7">
            <a:alphaModFix/>
          </a:blip>
          <a:srcRect b="3166" l="0" r="0" t="0"/>
          <a:stretch/>
        </p:blipFill>
        <p:spPr>
          <a:xfrm>
            <a:off x="2323425" y="4603425"/>
            <a:ext cx="11083676" cy="3650025"/>
          </a:xfrm>
          <a:prstGeom prst="rect">
            <a:avLst/>
          </a:prstGeom>
          <a:noFill/>
          <a:ln>
            <a:noFill/>
          </a:ln>
        </p:spPr>
      </p:pic>
      <p:sp>
        <p:nvSpPr>
          <p:cNvPr id="768" name="Google Shape;768;p41"/>
          <p:cNvSpPr txBox="1"/>
          <p:nvPr/>
        </p:nvSpPr>
        <p:spPr>
          <a:xfrm>
            <a:off x="726325" y="4151525"/>
            <a:ext cx="516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characteristic turbulence scale length </a:t>
            </a:r>
            <a:endParaRPr sz="2100"/>
          </a:p>
        </p:txBody>
      </p:sp>
      <p:sp>
        <p:nvSpPr>
          <p:cNvPr id="769" name="Google Shape;769;p41"/>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a:t>
            </a:r>
            <a:r>
              <a:rPr b="1" lang="en-GB" sz="1500">
                <a:solidFill>
                  <a:srgbClr val="658AA9"/>
                </a:solidFill>
              </a:rPr>
              <a:t>G. Verdoolaege et al.,</a:t>
            </a:r>
            <a:r>
              <a:rPr b="1" lang="en-GB" sz="1500">
                <a:solidFill>
                  <a:srgbClr val="658AA9"/>
                </a:solidFill>
              </a:rPr>
              <a:t>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[I. P. E. G. et al., 1999]</a:t>
            </a:r>
            <a:endParaRPr b="1" sz="1500">
              <a:solidFill>
                <a:srgbClr val="658AA9"/>
              </a:solidFill>
            </a:endParaRPr>
          </a:p>
        </p:txBody>
      </p:sp>
      <p:pic>
        <p:nvPicPr>
          <p:cNvPr id="770" name="Google Shape;770;p41"/>
          <p:cNvPicPr preferRelativeResize="0"/>
          <p:nvPr/>
        </p:nvPicPr>
        <p:blipFill>
          <a:blip r:embed="rId8">
            <a:alphaModFix/>
          </a:blip>
          <a:stretch>
            <a:fillRect/>
          </a:stretch>
        </p:blipFill>
        <p:spPr>
          <a:xfrm>
            <a:off x="5681413" y="3938633"/>
            <a:ext cx="2683125" cy="819218"/>
          </a:xfrm>
          <a:prstGeom prst="rect">
            <a:avLst/>
          </a:prstGeom>
          <a:noFill/>
          <a:ln>
            <a:noFill/>
          </a:ln>
        </p:spPr>
      </p:pic>
      <p:pic>
        <p:nvPicPr>
          <p:cNvPr id="771" name="Google Shape;771;p41"/>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sp>
        <p:nvSpPr>
          <p:cNvPr id="772" name="Google Shape;772;p41"/>
          <p:cNvSpPr/>
          <p:nvPr/>
        </p:nvSpPr>
        <p:spPr>
          <a:xfrm>
            <a:off x="5109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STDB2</a:t>
            </a:r>
            <a:endParaRPr sz="2700"/>
          </a:p>
        </p:txBody>
      </p:sp>
      <p:sp>
        <p:nvSpPr>
          <p:cNvPr id="773" name="Google Shape;773;p41"/>
          <p:cNvSpPr/>
          <p:nvPr/>
        </p:nvSpPr>
        <p:spPr>
          <a:xfrm>
            <a:off x="65575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STDB5</a:t>
            </a:r>
            <a:endParaRPr sz="2700"/>
          </a:p>
        </p:txBody>
      </p:sp>
      <p:sp>
        <p:nvSpPr>
          <p:cNvPr id="774" name="Google Shape;774;p41"/>
          <p:cNvSpPr/>
          <p:nvPr/>
        </p:nvSpPr>
        <p:spPr>
          <a:xfrm>
            <a:off x="79291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Decr.</a:t>
            </a:r>
            <a:endParaRPr sz="2700"/>
          </a:p>
        </p:txBody>
      </p:sp>
      <p:sp>
        <p:nvSpPr>
          <p:cNvPr id="775" name="Google Shape;775;p41"/>
          <p:cNvSpPr/>
          <p:nvPr/>
        </p:nvSpPr>
        <p:spPr>
          <a:xfrm>
            <a:off x="10824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Decr.</a:t>
            </a:r>
            <a:endParaRPr sz="2700"/>
          </a:p>
        </p:txBody>
      </p:sp>
      <p:sp>
        <p:nvSpPr>
          <p:cNvPr id="776" name="Google Shape;776;p41"/>
          <p:cNvSpPr/>
          <p:nvPr/>
        </p:nvSpPr>
        <p:spPr>
          <a:xfrm>
            <a:off x="93769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Unaff.</a:t>
            </a:r>
            <a:endParaRPr sz="2700"/>
          </a:p>
        </p:txBody>
      </p:sp>
      <p:sp>
        <p:nvSpPr>
          <p:cNvPr id="777" name="Google Shape;777;p41"/>
          <p:cNvSpPr/>
          <p:nvPr/>
        </p:nvSpPr>
        <p:spPr>
          <a:xfrm>
            <a:off x="121963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Unaff.</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4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4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5" name="Google Shape;785;p4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86" name="Google Shape;786;p4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4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88" name="Google Shape;788;p4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89" name="Google Shape;789;p4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90" name="Google Shape;790;p42"/>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91" name="Google Shape;791;p42"/>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92" name="Google Shape;792;p42"/>
          <p:cNvPicPr preferRelativeResize="0"/>
          <p:nvPr/>
        </p:nvPicPr>
        <p:blipFill>
          <a:blip r:embed="rId5">
            <a:alphaModFix/>
          </a:blip>
          <a:stretch>
            <a:fillRect/>
          </a:stretch>
        </p:blipFill>
        <p:spPr>
          <a:xfrm>
            <a:off x="3954614" y="2478577"/>
            <a:ext cx="11518924" cy="5711401"/>
          </a:xfrm>
          <a:prstGeom prst="rect">
            <a:avLst/>
          </a:prstGeom>
          <a:noFill/>
          <a:ln>
            <a:noFill/>
          </a:ln>
        </p:spPr>
      </p:pic>
      <p:sp>
        <p:nvSpPr>
          <p:cNvPr id="793" name="Google Shape;793;p42"/>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STDB5</a:t>
            </a:r>
            <a:endParaRPr b="1" sz="3400"/>
          </a:p>
        </p:txBody>
      </p:sp>
      <p:pic>
        <p:nvPicPr>
          <p:cNvPr id="794" name="Google Shape;794;p42"/>
          <p:cNvPicPr preferRelativeResize="0"/>
          <p:nvPr/>
        </p:nvPicPr>
        <p:blipFill>
          <a:blip r:embed="rId6">
            <a:alphaModFix/>
          </a:blip>
          <a:stretch>
            <a:fillRect/>
          </a:stretch>
        </p:blipFill>
        <p:spPr>
          <a:xfrm>
            <a:off x="1021763" y="3756663"/>
            <a:ext cx="2647950" cy="185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4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02" name="Google Shape;802;p4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03" name="Google Shape;803;p4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p43"/>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05" name="Google Shape;805;p4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06" name="Google Shape;806;p43"/>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07" name="Google Shape;807;p43"/>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08" name="Google Shape;808;p43"/>
          <p:cNvPicPr preferRelativeResize="0"/>
          <p:nvPr/>
        </p:nvPicPr>
        <p:blipFill>
          <a:blip r:embed="rId4">
            <a:alphaModFix/>
          </a:blip>
          <a:stretch>
            <a:fillRect/>
          </a:stretch>
        </p:blipFill>
        <p:spPr>
          <a:xfrm>
            <a:off x="1573925" y="2307900"/>
            <a:ext cx="14610100" cy="5677399"/>
          </a:xfrm>
          <a:prstGeom prst="rect">
            <a:avLst/>
          </a:prstGeom>
          <a:noFill/>
          <a:ln>
            <a:noFill/>
          </a:ln>
        </p:spPr>
      </p:pic>
      <p:sp>
        <p:nvSpPr>
          <p:cNvPr id="809" name="Google Shape;809;p43"/>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a:t>
            </a:r>
            <a:r>
              <a:rPr b="1" lang="en-GB" sz="3400"/>
              <a:t>STDB5</a:t>
            </a:r>
            <a:endParaRPr b="1" sz="3400"/>
          </a:p>
        </p:txBody>
      </p:sp>
      <p:pic>
        <p:nvPicPr>
          <p:cNvPr id="810" name="Google Shape;810;p43"/>
          <p:cNvPicPr preferRelativeResize="0"/>
          <p:nvPr/>
        </p:nvPicPr>
        <p:blipFill rotWithShape="1">
          <a:blip r:embed="rId5">
            <a:alphaModFix/>
          </a:blip>
          <a:srcRect b="18327" l="0" r="0" t="20088"/>
          <a:stretch/>
        </p:blipFill>
        <p:spPr>
          <a:xfrm>
            <a:off x="7297750" y="1493850"/>
            <a:ext cx="2286475" cy="987700"/>
          </a:xfrm>
          <a:prstGeom prst="rect">
            <a:avLst/>
          </a:prstGeom>
          <a:noFill/>
          <a:ln cap="flat" cmpd="sng" w="38100">
            <a:solidFill>
              <a:srgbClr val="FF0000"/>
            </a:solidFill>
            <a:prstDash val="solid"/>
            <a:round/>
            <a:headEnd len="sm" w="sm" type="none"/>
            <a:tailEnd len="sm" w="sm" type="none"/>
          </a:ln>
        </p:spPr>
      </p:pic>
      <p:pic>
        <p:nvPicPr>
          <p:cNvPr id="811" name="Google Shape;811;p43"/>
          <p:cNvPicPr preferRelativeResize="0"/>
          <p:nvPr>
            <p:ph idx="2" type="pic"/>
          </p:nvPr>
        </p:nvPicPr>
        <p:blipFill rotWithShape="1">
          <a:blip r:embed="rId6">
            <a:alphaModFix/>
          </a:blip>
          <a:srcRect b="699" l="0" r="0" t="709"/>
          <a:stretch/>
        </p:blipFill>
        <p:spPr>
          <a:xfrm>
            <a:off x="7526338" y="8307500"/>
            <a:ext cx="2285998" cy="92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Conclusions</a:t>
            </a:r>
            <a:endParaRPr sz="4300" u="none"/>
          </a:p>
        </p:txBody>
      </p:sp>
      <p:sp>
        <p:nvSpPr>
          <p:cNvPr id="818" name="Google Shape;818;p44"/>
          <p:cNvSpPr/>
          <p:nvPr>
            <p:ph idx="2" type="pic"/>
          </p:nvPr>
        </p:nvSpPr>
        <p:spPr>
          <a:xfrm>
            <a:off x="3200400" y="8366400"/>
            <a:ext cx="2286000" cy="928800"/>
          </a:xfrm>
          <a:prstGeom prst="rect">
            <a:avLst/>
          </a:prstGeom>
        </p:spPr>
      </p:sp>
      <p:sp>
        <p:nvSpPr>
          <p:cNvPr id="819" name="Google Shape;819;p44"/>
          <p:cNvSpPr/>
          <p:nvPr>
            <p:ph idx="3" type="pic"/>
          </p:nvPr>
        </p:nvSpPr>
        <p:spPr>
          <a:xfrm>
            <a:off x="5713200" y="8366400"/>
            <a:ext cx="2286000" cy="928800"/>
          </a:xfrm>
          <a:prstGeom prst="rect">
            <a:avLst/>
          </a:prstGeom>
        </p:spPr>
      </p:sp>
      <p:sp>
        <p:nvSpPr>
          <p:cNvPr id="820" name="Google Shape;820;p44"/>
          <p:cNvSpPr/>
          <p:nvPr>
            <p:ph idx="4" type="pic"/>
          </p:nvPr>
        </p:nvSpPr>
        <p:spPr>
          <a:xfrm>
            <a:off x="8229600" y="8366400"/>
            <a:ext cx="2322000" cy="928800"/>
          </a:xfrm>
          <a:prstGeom prst="rect">
            <a:avLst/>
          </a:prstGeom>
        </p:spPr>
      </p:sp>
      <p:sp>
        <p:nvSpPr>
          <p:cNvPr id="821" name="Google Shape;821;p44"/>
          <p:cNvSpPr/>
          <p:nvPr>
            <p:ph idx="5" type="pic"/>
          </p:nvPr>
        </p:nvSpPr>
        <p:spPr>
          <a:xfrm>
            <a:off x="10746000" y="8366400"/>
            <a:ext cx="2322000" cy="928800"/>
          </a:xfrm>
          <a:prstGeom prst="rect">
            <a:avLst/>
          </a:prstGeom>
        </p:spPr>
      </p:sp>
      <p:sp>
        <p:nvSpPr>
          <p:cNvPr id="822" name="Google Shape;822;p4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23" name="Google Shape;823;p4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24" name="Google Shape;824;p4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25" name="Google Shape;825;p4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26" name="Google Shape;826;p44"/>
          <p:cNvSpPr/>
          <p:nvPr/>
        </p:nvSpPr>
        <p:spPr>
          <a:xfrm>
            <a:off x="8203900" y="6450650"/>
            <a:ext cx="5490900" cy="1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                     </a:t>
            </a:r>
            <a:r>
              <a:rPr lang="en-GB" sz="4300" u="none"/>
              <a:t>a</a:t>
            </a:r>
            <a:r>
              <a:rPr lang="en-GB" sz="4300" u="none"/>
              <a:t>nd Further Work</a:t>
            </a:r>
            <a:endParaRPr sz="4300" u="non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4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5" name="Google Shape;835;p4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36" name="Google Shape;836;p4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4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38" name="Google Shape;838;p4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39" name="Google Shape;839;p4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40" name="Google Shape;840;p45"/>
          <p:cNvSpPr/>
          <p:nvPr/>
        </p:nvSpPr>
        <p:spPr>
          <a:xfrm>
            <a:off x="112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CONCLUSIONS</a:t>
            </a:r>
            <a:endParaRPr b="1" sz="3400"/>
          </a:p>
        </p:txBody>
      </p:sp>
      <p:sp>
        <p:nvSpPr>
          <p:cNvPr id="841" name="Google Shape;841;p45"/>
          <p:cNvSpPr txBox="1"/>
          <p:nvPr/>
        </p:nvSpPr>
        <p:spPr>
          <a:xfrm>
            <a:off x="973950" y="2879500"/>
            <a:ext cx="8215200" cy="4587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lang="en-GB" sz="2600"/>
              <a:t>Multicollinearity is </a:t>
            </a:r>
            <a:r>
              <a:rPr b="1" lang="en-GB" sz="2600"/>
              <a:t>not</a:t>
            </a:r>
            <a:r>
              <a:rPr lang="en-GB" sz="2600"/>
              <a:t> the sole factor influencing α</a:t>
            </a:r>
            <a:r>
              <a:rPr baseline="-25000" lang="en-GB" sz="2600"/>
              <a:t>R</a:t>
            </a:r>
            <a:r>
              <a:rPr lang="en-GB" sz="2600">
                <a:solidFill>
                  <a:schemeClr val="dk1"/>
                </a:solidFill>
              </a:rPr>
              <a:t>.</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 is possible to predict influencing observations with</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Characteristic clusters for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 is possible to tell if a dataset lacks of representative physics.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Most of the observations that surpassed the GW limit are classified as unaffecting.</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ITER and SPARC are expected to follow a scaling law similar to the 1998 scaling (great news!).</a:t>
            </a:r>
            <a:endParaRPr sz="2600">
              <a:solidFill>
                <a:schemeClr val="dk1"/>
              </a:solidFill>
            </a:endParaRPr>
          </a:p>
        </p:txBody>
      </p:sp>
      <p:pic>
        <p:nvPicPr>
          <p:cNvPr id="842" name="Google Shape;842;p45"/>
          <p:cNvPicPr preferRelativeResize="0"/>
          <p:nvPr/>
        </p:nvPicPr>
        <p:blipFill rotWithShape="1">
          <a:blip r:embed="rId5">
            <a:alphaModFix/>
          </a:blip>
          <a:srcRect b="0" l="0" r="85683" t="0"/>
          <a:stretch/>
        </p:blipFill>
        <p:spPr>
          <a:xfrm>
            <a:off x="2431125" y="3804125"/>
            <a:ext cx="722750" cy="638175"/>
          </a:xfrm>
          <a:prstGeom prst="rect">
            <a:avLst/>
          </a:prstGeom>
          <a:noFill/>
          <a:ln>
            <a:noFill/>
          </a:ln>
        </p:spPr>
      </p:pic>
      <p:pic>
        <p:nvPicPr>
          <p:cNvPr id="843" name="Google Shape;843;p45"/>
          <p:cNvPicPr preferRelativeResize="0"/>
          <p:nvPr/>
        </p:nvPicPr>
        <p:blipFill rotWithShape="1">
          <a:blip r:embed="rId5">
            <a:alphaModFix/>
          </a:blip>
          <a:srcRect b="0" l="27958" r="57724" t="0"/>
          <a:stretch/>
        </p:blipFill>
        <p:spPr>
          <a:xfrm>
            <a:off x="2964750" y="3880313"/>
            <a:ext cx="722750" cy="638175"/>
          </a:xfrm>
          <a:prstGeom prst="rect">
            <a:avLst/>
          </a:prstGeom>
          <a:noFill/>
          <a:ln>
            <a:noFill/>
          </a:ln>
        </p:spPr>
      </p:pic>
      <p:pic>
        <p:nvPicPr>
          <p:cNvPr id="844" name="Google Shape;844;p45"/>
          <p:cNvPicPr preferRelativeResize="0"/>
          <p:nvPr/>
        </p:nvPicPr>
        <p:blipFill rotWithShape="1">
          <a:blip r:embed="rId5">
            <a:alphaModFix/>
          </a:blip>
          <a:srcRect b="0" l="57934" r="27748" t="0"/>
          <a:stretch/>
        </p:blipFill>
        <p:spPr>
          <a:xfrm>
            <a:off x="3611300" y="3880325"/>
            <a:ext cx="722750" cy="638175"/>
          </a:xfrm>
          <a:prstGeom prst="rect">
            <a:avLst/>
          </a:prstGeom>
          <a:noFill/>
          <a:ln cap="flat" cmpd="sng" w="9525">
            <a:solidFill>
              <a:schemeClr val="lt1"/>
            </a:solidFill>
            <a:prstDash val="solid"/>
            <a:round/>
            <a:headEnd len="sm" w="sm" type="none"/>
            <a:tailEnd len="sm" w="sm" type="none"/>
          </a:ln>
        </p:spPr>
      </p:pic>
      <p:pic>
        <p:nvPicPr>
          <p:cNvPr id="845" name="Google Shape;845;p45"/>
          <p:cNvPicPr preferRelativeResize="0"/>
          <p:nvPr/>
        </p:nvPicPr>
        <p:blipFill rotWithShape="1">
          <a:blip r:embed="rId5">
            <a:alphaModFix/>
          </a:blip>
          <a:srcRect b="0" l="83503" r="0" t="0"/>
          <a:stretch/>
        </p:blipFill>
        <p:spPr>
          <a:xfrm>
            <a:off x="4260475" y="3804125"/>
            <a:ext cx="832774" cy="638175"/>
          </a:xfrm>
          <a:prstGeom prst="rect">
            <a:avLst/>
          </a:prstGeom>
          <a:noFill/>
          <a:ln cap="flat" cmpd="sng" w="9525">
            <a:solidFill>
              <a:schemeClr val="lt1"/>
            </a:solidFill>
            <a:prstDash val="solid"/>
            <a:round/>
            <a:headEnd len="sm" w="sm" type="none"/>
            <a:tailEnd len="sm" w="sm" type="none"/>
          </a:ln>
        </p:spPr>
      </p:pic>
      <p:sp>
        <p:nvSpPr>
          <p:cNvPr id="846" name="Google Shape;846;p45"/>
          <p:cNvSpPr/>
          <p:nvPr/>
        </p:nvSpPr>
        <p:spPr>
          <a:xfrm>
            <a:off x="1251646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FURTHER WORK</a:t>
            </a:r>
            <a:endParaRPr b="1" sz="3400"/>
          </a:p>
        </p:txBody>
      </p:sp>
      <p:sp>
        <p:nvSpPr>
          <p:cNvPr id="847" name="Google Shape;847;p45"/>
          <p:cNvSpPr txBox="1"/>
          <p:nvPr/>
        </p:nvSpPr>
        <p:spPr>
          <a:xfrm>
            <a:off x="10275850" y="2879500"/>
            <a:ext cx="71988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GB" sz="2600">
                <a:solidFill>
                  <a:schemeClr val="dk1"/>
                </a:solidFill>
              </a:rPr>
              <a:t>Obtain more data on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Discern between spherical and non spherical.</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Take time-series data of relevant shots and subject to other ML </a:t>
            </a:r>
            <a:r>
              <a:rPr lang="en-GB" sz="2600">
                <a:solidFill>
                  <a:schemeClr val="dk1"/>
                </a:solidFill>
              </a:rPr>
              <a:t>algorithms; e.g. </a:t>
            </a:r>
            <a:r>
              <a:rPr b="1" lang="en-GB" sz="2600">
                <a:solidFill>
                  <a:schemeClr val="dk1"/>
                </a:solidFill>
              </a:rPr>
              <a:t>surrogate modelling</a:t>
            </a:r>
            <a:r>
              <a:rPr lang="en-GB" sz="2600">
                <a:solidFill>
                  <a:schemeClr val="dk1"/>
                </a:solidFill>
              </a:rPr>
              <a:t>.</a:t>
            </a:r>
            <a:endParaRPr sz="2600">
              <a:solidFill>
                <a:schemeClr val="dk1"/>
              </a:solidFill>
            </a:endParaRPr>
          </a:p>
        </p:txBody>
      </p:sp>
      <p:cxnSp>
        <p:nvCxnSpPr>
          <p:cNvPr id="848" name="Google Shape;848;p45"/>
          <p:cNvCxnSpPr/>
          <p:nvPr/>
        </p:nvCxnSpPr>
        <p:spPr>
          <a:xfrm flipH="1" rot="10800000">
            <a:off x="8356200" y="3317125"/>
            <a:ext cx="1877400" cy="1439700"/>
          </a:xfrm>
          <a:prstGeom prst="straightConnector1">
            <a:avLst/>
          </a:prstGeom>
          <a:noFill/>
          <a:ln cap="flat" cmpd="sng" w="28575">
            <a:solidFill>
              <a:schemeClr val="dk2"/>
            </a:solidFill>
            <a:prstDash val="solid"/>
            <a:round/>
            <a:headEnd len="med" w="med" type="none"/>
            <a:tailEnd len="med" w="med" type="triangle"/>
          </a:ln>
        </p:spPr>
      </p:cxnSp>
      <p:cxnSp>
        <p:nvCxnSpPr>
          <p:cNvPr id="849" name="Google Shape;849;p45"/>
          <p:cNvCxnSpPr/>
          <p:nvPr/>
        </p:nvCxnSpPr>
        <p:spPr>
          <a:xfrm flipH="1" rot="10800000">
            <a:off x="8342075" y="3655850"/>
            <a:ext cx="1919700" cy="1129200"/>
          </a:xfrm>
          <a:prstGeom prst="straightConnector1">
            <a:avLst/>
          </a:prstGeom>
          <a:noFill/>
          <a:ln cap="flat" cmpd="sng" w="28575">
            <a:solidFill>
              <a:schemeClr val="dk2"/>
            </a:solidFill>
            <a:prstDash val="solid"/>
            <a:round/>
            <a:headEnd len="med" w="med" type="none"/>
            <a:tailEnd len="med" w="med" type="triangle"/>
          </a:ln>
        </p:spPr>
      </p:cxnSp>
      <p:cxnSp>
        <p:nvCxnSpPr>
          <p:cNvPr id="850" name="Google Shape;850;p45"/>
          <p:cNvCxnSpPr/>
          <p:nvPr/>
        </p:nvCxnSpPr>
        <p:spPr>
          <a:xfrm flipH="1" rot="10800000">
            <a:off x="8669950" y="4522000"/>
            <a:ext cx="1577400" cy="975000"/>
          </a:xfrm>
          <a:prstGeom prst="straightConnector1">
            <a:avLst/>
          </a:prstGeom>
          <a:noFill/>
          <a:ln cap="flat" cmpd="sng" w="28575">
            <a:solidFill>
              <a:schemeClr val="dk2"/>
            </a:solidFill>
            <a:prstDash val="solid"/>
            <a:round/>
            <a:headEnd len="med" w="med" type="none"/>
            <a:tailEnd len="med" w="med" type="triangle"/>
          </a:ln>
        </p:spPr>
      </p:cxnSp>
      <p:sp>
        <p:nvSpPr>
          <p:cNvPr id="851" name="Google Shape;851;p45"/>
          <p:cNvSpPr/>
          <p:nvPr/>
        </p:nvSpPr>
        <p:spPr>
          <a:xfrm>
            <a:off x="12384750" y="5838175"/>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Underlying Physics</a:t>
            </a:r>
            <a:endParaRPr sz="2100"/>
          </a:p>
        </p:txBody>
      </p:sp>
      <p:sp>
        <p:nvSpPr>
          <p:cNvPr id="852" name="Google Shape;852;p45"/>
          <p:cNvSpPr/>
          <p:nvPr/>
        </p:nvSpPr>
        <p:spPr>
          <a:xfrm>
            <a:off x="12384750" y="6625750"/>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Plasma Facing Components</a:t>
            </a:r>
            <a:endParaRPr sz="2100"/>
          </a:p>
        </p:txBody>
      </p:sp>
      <p:cxnSp>
        <p:nvCxnSpPr>
          <p:cNvPr id="853" name="Google Shape;853;p45"/>
          <p:cNvCxnSpPr>
            <a:endCxn id="851" idx="1"/>
          </p:cNvCxnSpPr>
          <p:nvPr/>
        </p:nvCxnSpPr>
        <p:spPr>
          <a:xfrm>
            <a:off x="10959150" y="5428825"/>
            <a:ext cx="1425600" cy="7128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854" name="Google Shape;854;p45"/>
          <p:cNvCxnSpPr>
            <a:endCxn id="852" idx="1"/>
          </p:cNvCxnSpPr>
          <p:nvPr/>
        </p:nvCxnSpPr>
        <p:spPr>
          <a:xfrm flipH="1" rot="-5400000">
            <a:off x="10914750" y="5459200"/>
            <a:ext cx="1500300" cy="14397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6"/>
          <p:cNvSpPr txBox="1"/>
          <p:nvPr>
            <p:ph type="ctrTitle"/>
          </p:nvPr>
        </p:nvSpPr>
        <p:spPr>
          <a:xfrm>
            <a:off x="1291075" y="1743242"/>
            <a:ext cx="7416000" cy="120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500"/>
              <a:buFont typeface="Arial"/>
              <a:buNone/>
            </a:pPr>
            <a:r>
              <a:rPr b="1" lang="en-GB" sz="3700">
                <a:solidFill>
                  <a:srgbClr val="F1C232"/>
                </a:solidFill>
              </a:rPr>
              <a:t>Karina Chiñas Fuentes</a:t>
            </a:r>
            <a:endParaRPr b="1" sz="3700">
              <a:solidFill>
                <a:srgbClr val="F1C232"/>
              </a:solidFill>
            </a:endParaRPr>
          </a:p>
          <a:p>
            <a:pPr indent="0" lvl="0" marL="0" rtl="0" algn="l">
              <a:lnSpc>
                <a:spcPct val="100000"/>
              </a:lnSpc>
              <a:spcBef>
                <a:spcPts val="0"/>
              </a:spcBef>
              <a:spcAft>
                <a:spcPts val="0"/>
              </a:spcAft>
              <a:buClr>
                <a:schemeClr val="lt1"/>
              </a:buClr>
              <a:buSzPts val="3500"/>
              <a:buFont typeface="Arial"/>
              <a:buNone/>
            </a:pPr>
            <a:r>
              <a:rPr lang="en-GB"/>
              <a:t>Master of Science Student</a:t>
            </a:r>
            <a:br>
              <a:rPr lang="en-GB"/>
            </a:br>
            <a:br>
              <a:rPr lang="en-GB"/>
            </a:br>
            <a:r>
              <a:rPr b="1" lang="en-GB"/>
              <a:t>FUSION-EP Programme</a:t>
            </a:r>
            <a:br>
              <a:rPr lang="en-GB" cap="none"/>
            </a:br>
            <a:br>
              <a:rPr lang="en-GB"/>
            </a:br>
            <a:r>
              <a:rPr lang="en-GB"/>
              <a:t>E	karina.chinasfuentes@ugent.be</a:t>
            </a:r>
            <a:endParaRPr/>
          </a:p>
          <a:p>
            <a:pPr indent="0" lvl="0" marL="0" rtl="0" algn="l">
              <a:lnSpc>
                <a:spcPct val="100000"/>
              </a:lnSpc>
              <a:spcBef>
                <a:spcPts val="0"/>
              </a:spcBef>
              <a:spcAft>
                <a:spcPts val="0"/>
              </a:spcAft>
              <a:buClr>
                <a:schemeClr val="lt1"/>
              </a:buClr>
              <a:buSzPts val="3500"/>
              <a:buFont typeface="Arial"/>
              <a:buNone/>
            </a:pPr>
            <a:r>
              <a:rPr lang="en-GB"/>
              <a:t>E   nuclear.fusion@ugent.be</a:t>
            </a:r>
            <a:br>
              <a:rPr lang="en-GB"/>
            </a:br>
            <a:r>
              <a:rPr lang="en-GB"/>
              <a:t>L   Sint Pietersnieuwstraat 41, 9000 Gent</a:t>
            </a:r>
            <a:br>
              <a:rPr lang="en-GB"/>
            </a:br>
            <a:br>
              <a:rPr lang="en-GB"/>
            </a:br>
            <a:r>
              <a:rPr lang="en-GB" u="sng">
                <a:solidFill>
                  <a:srgbClr val="E9F0FA"/>
                </a:solidFill>
                <a:hlinkClick r:id="rId3">
                  <a:extLst>
                    <a:ext uri="{A12FA001-AC4F-418D-AE19-62706E023703}">
                      <ahyp:hlinkClr val="tx"/>
                    </a:ext>
                  </a:extLst>
                </a:hlinkClick>
              </a:rPr>
              <a:t>www.ugent.be</a:t>
            </a:r>
            <a:endParaRPr>
              <a:solidFill>
                <a:srgbClr val="E9F0FA"/>
              </a:solidFill>
              <a:latin typeface="Economica"/>
              <a:ea typeface="Economica"/>
              <a:cs typeface="Economica"/>
              <a:sym typeface="Economica"/>
            </a:endParaRPr>
          </a:p>
          <a:p>
            <a:pPr indent="0" lvl="0" marL="0" rtl="0" algn="l">
              <a:lnSpc>
                <a:spcPct val="100000"/>
              </a:lnSpc>
              <a:spcBef>
                <a:spcPts val="0"/>
              </a:spcBef>
              <a:spcAft>
                <a:spcPts val="0"/>
              </a:spcAft>
              <a:buClr>
                <a:schemeClr val="lt1"/>
              </a:buClr>
              <a:buSzPts val="3500"/>
              <a:buFont typeface="Arial"/>
              <a:buNone/>
            </a:pPr>
            <a:r>
              <a:rPr lang="en-GB" u="sng">
                <a:hlinkClick r:id="rId4"/>
              </a:rPr>
              <a:t>https://nuclearfusion.ugent.be/</a:t>
            </a:r>
            <a:br>
              <a:rPr lang="en-GB">
                <a:latin typeface="Economica"/>
                <a:ea typeface="Economica"/>
                <a:cs typeface="Economica"/>
                <a:sym typeface="Economica"/>
              </a:rPr>
            </a:br>
            <a:endParaRPr>
              <a:latin typeface="Economica"/>
              <a:ea typeface="Economica"/>
              <a:cs typeface="Economica"/>
              <a:sym typeface="Economica"/>
            </a:endParaRPr>
          </a:p>
        </p:txBody>
      </p:sp>
      <p:sp>
        <p:nvSpPr>
          <p:cNvPr id="860" name="Google Shape;860;p46"/>
          <p:cNvSpPr txBox="1"/>
          <p:nvPr>
            <p:ph idx="1" type="body"/>
          </p:nvPr>
        </p:nvSpPr>
        <p:spPr>
          <a:xfrm>
            <a:off x="9216000" y="3096000"/>
            <a:ext cx="7257600" cy="2304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45833"/>
              </a:lnSpc>
              <a:spcBef>
                <a:spcPts val="0"/>
              </a:spcBef>
              <a:spcAft>
                <a:spcPts val="0"/>
              </a:spcAft>
              <a:buClr>
                <a:schemeClr val="lt1"/>
              </a:buClr>
              <a:buSzPts val="2400"/>
              <a:buNone/>
            </a:pPr>
            <a:r>
              <a:rPr lang="en-GB"/>
              <a:t>Universiteit Gent</a:t>
            </a:r>
            <a:br>
              <a:rPr lang="en-GB"/>
            </a:br>
            <a:r>
              <a:rPr lang="en-GB"/>
              <a:t>@ugent</a:t>
            </a:r>
            <a:endParaRPr/>
          </a:p>
          <a:p>
            <a:pPr indent="0" lvl="0" marL="0" rtl="0" algn="l">
              <a:lnSpc>
                <a:spcPct val="145833"/>
              </a:lnSpc>
              <a:spcBef>
                <a:spcPts val="0"/>
              </a:spcBef>
              <a:spcAft>
                <a:spcPts val="0"/>
              </a:spcAft>
              <a:buClr>
                <a:schemeClr val="lt1"/>
              </a:buClr>
              <a:buSzPts val="2400"/>
              <a:buNone/>
            </a:pPr>
            <a:r>
              <a:rPr lang="en-GB"/>
              <a:t>@ugent</a:t>
            </a:r>
            <a:br>
              <a:rPr lang="en-GB"/>
            </a:br>
            <a:r>
              <a:rPr lang="en-GB"/>
              <a:t>Ghent University</a:t>
            </a:r>
            <a:endParaRPr/>
          </a:p>
          <a:p>
            <a:pPr indent="0" lvl="0" marL="0" rtl="0" algn="l">
              <a:lnSpc>
                <a:spcPct val="145833"/>
              </a:lnSpc>
              <a:spcBef>
                <a:spcPts val="0"/>
              </a:spcBef>
              <a:spcAft>
                <a:spcPts val="0"/>
              </a:spcAft>
              <a:buClr>
                <a:schemeClr val="lt1"/>
              </a:buClr>
              <a:buSzPts val="2400"/>
              <a:buNone/>
            </a:pPr>
            <a:r>
              <a:t/>
            </a:r>
            <a:endParaRPr>
              <a:latin typeface="Economica"/>
              <a:ea typeface="Economica"/>
              <a:cs typeface="Economica"/>
              <a:sym typeface="Economica"/>
            </a:endParaRPr>
          </a:p>
        </p:txBody>
      </p:sp>
      <p:pic>
        <p:nvPicPr>
          <p:cNvPr id="861" name="Google Shape;861;p46"/>
          <p:cNvPicPr preferRelativeResize="0"/>
          <p:nvPr/>
        </p:nvPicPr>
        <p:blipFill rotWithShape="1">
          <a:blip r:embed="rId5">
            <a:alphaModFix/>
          </a:blip>
          <a:srcRect b="0" l="0" r="0" t="0"/>
          <a:stretch/>
        </p:blipFill>
        <p:spPr>
          <a:xfrm>
            <a:off x="8712000" y="3161604"/>
            <a:ext cx="280417" cy="335281"/>
          </a:xfrm>
          <a:prstGeom prst="rect">
            <a:avLst/>
          </a:prstGeom>
          <a:noFill/>
          <a:ln>
            <a:noFill/>
          </a:ln>
        </p:spPr>
      </p:pic>
      <p:pic>
        <p:nvPicPr>
          <p:cNvPr id="862" name="Google Shape;862;p46"/>
          <p:cNvPicPr preferRelativeResize="0"/>
          <p:nvPr/>
        </p:nvPicPr>
        <p:blipFill rotWithShape="1">
          <a:blip r:embed="rId6">
            <a:alphaModFix/>
          </a:blip>
          <a:srcRect b="0" l="0" r="0" t="0"/>
          <a:stretch/>
        </p:blipFill>
        <p:spPr>
          <a:xfrm>
            <a:off x="8712000" y="3599274"/>
            <a:ext cx="280417" cy="356617"/>
          </a:xfrm>
          <a:prstGeom prst="rect">
            <a:avLst/>
          </a:prstGeom>
          <a:noFill/>
          <a:ln>
            <a:noFill/>
          </a:ln>
        </p:spPr>
      </p:pic>
      <p:pic>
        <p:nvPicPr>
          <p:cNvPr id="863" name="Google Shape;863;p46"/>
          <p:cNvPicPr preferRelativeResize="0"/>
          <p:nvPr/>
        </p:nvPicPr>
        <p:blipFill rotWithShape="1">
          <a:blip r:embed="rId7">
            <a:alphaModFix/>
          </a:blip>
          <a:srcRect b="0" l="0" r="0" t="0"/>
          <a:stretch/>
        </p:blipFill>
        <p:spPr>
          <a:xfrm>
            <a:off x="8710351" y="4122000"/>
            <a:ext cx="280644" cy="280801"/>
          </a:xfrm>
          <a:prstGeom prst="rect">
            <a:avLst/>
          </a:prstGeom>
          <a:noFill/>
          <a:ln>
            <a:noFill/>
          </a:ln>
        </p:spPr>
      </p:pic>
      <p:pic>
        <p:nvPicPr>
          <p:cNvPr id="864" name="Google Shape;864;p46"/>
          <p:cNvPicPr preferRelativeResize="0"/>
          <p:nvPr/>
        </p:nvPicPr>
        <p:blipFill rotWithShape="1">
          <a:blip r:embed="rId8">
            <a:alphaModFix/>
          </a:blip>
          <a:srcRect b="0" l="0" r="0" t="0"/>
          <a:stretch/>
        </p:blipFill>
        <p:spPr>
          <a:xfrm>
            <a:off x="8710351" y="4560042"/>
            <a:ext cx="280417" cy="280417"/>
          </a:xfrm>
          <a:prstGeom prst="rect">
            <a:avLst/>
          </a:prstGeom>
          <a:noFill/>
          <a:ln>
            <a:noFill/>
          </a:ln>
        </p:spPr>
      </p:pic>
      <p:sp>
        <p:nvSpPr>
          <p:cNvPr id="865" name="Google Shape;865;p4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66" name="Google Shape;866;p46"/>
          <p:cNvSpPr txBox="1"/>
          <p:nvPr>
            <p:ph idx="1"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b="1" lang="en-GB" sz="2300" u="none">
                <a:solidFill>
                  <a:srgbClr val="1E64C8"/>
                </a:solidFill>
              </a:rPr>
              <a:t>European Master of Science in Nuclear Fusion and Engineering Physics</a:t>
            </a:r>
            <a:endParaRPr b="1" sz="2300" u="none">
              <a:solidFill>
                <a:srgbClr val="1E64C8"/>
              </a:solidFill>
            </a:endParaRPr>
          </a:p>
        </p:txBody>
      </p:sp>
      <p:pic>
        <p:nvPicPr>
          <p:cNvPr id="867" name="Google Shape;867;p46"/>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pic>
        <p:nvPicPr>
          <p:cNvPr id="868" name="Google Shape;868;p46"/>
          <p:cNvPicPr preferRelativeResize="0"/>
          <p:nvPr/>
        </p:nvPicPr>
        <p:blipFill>
          <a:blip r:embed="rId10">
            <a:alphaModFix/>
          </a:blip>
          <a:stretch>
            <a:fillRect/>
          </a:stretch>
        </p:blipFill>
        <p:spPr>
          <a:xfrm>
            <a:off x="13697125" y="8366400"/>
            <a:ext cx="3177882" cy="928800"/>
          </a:xfrm>
          <a:prstGeom prst="rect">
            <a:avLst/>
          </a:prstGeom>
          <a:noFill/>
          <a:ln>
            <a:noFill/>
          </a:ln>
        </p:spPr>
      </p:pic>
      <p:sp>
        <p:nvSpPr>
          <p:cNvPr id="869" name="Google Shape;869;p46"/>
          <p:cNvSpPr txBox="1"/>
          <p:nvPr/>
        </p:nvSpPr>
        <p:spPr>
          <a:xfrm>
            <a:off x="8233550" y="6926150"/>
            <a:ext cx="9105300" cy="1000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GB" sz="5300">
                <a:solidFill>
                  <a:srgbClr val="F1C232"/>
                </a:solidFill>
              </a:rPr>
              <a:t>Thank you! Questions?</a:t>
            </a:r>
            <a:endParaRPr sz="3000"/>
          </a:p>
        </p:txBody>
      </p:sp>
      <p:pic>
        <p:nvPicPr>
          <p:cNvPr id="870" name="Google Shape;870;p46"/>
          <p:cNvPicPr preferRelativeResize="0"/>
          <p:nvPr/>
        </p:nvPicPr>
        <p:blipFill>
          <a:blip r:embed="rId11">
            <a:alphaModFix/>
          </a:blip>
          <a:stretch>
            <a:fillRect/>
          </a:stretch>
        </p:blipFill>
        <p:spPr>
          <a:xfrm>
            <a:off x="1383675" y="6388626"/>
            <a:ext cx="4139368" cy="12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7"/>
          <p:cNvSpPr/>
          <p:nvPr>
            <p:ph idx="2" type="pic"/>
          </p:nvPr>
        </p:nvSpPr>
        <p:spPr>
          <a:xfrm>
            <a:off x="3200400" y="8366400"/>
            <a:ext cx="2286000" cy="928800"/>
          </a:xfrm>
          <a:prstGeom prst="rect">
            <a:avLst/>
          </a:prstGeom>
        </p:spPr>
      </p:sp>
      <p:sp>
        <p:nvSpPr>
          <p:cNvPr id="877" name="Google Shape;877;p47"/>
          <p:cNvSpPr/>
          <p:nvPr>
            <p:ph idx="3" type="pic"/>
          </p:nvPr>
        </p:nvSpPr>
        <p:spPr>
          <a:xfrm>
            <a:off x="5713200" y="8366400"/>
            <a:ext cx="2286000" cy="928800"/>
          </a:xfrm>
          <a:prstGeom prst="rect">
            <a:avLst/>
          </a:prstGeom>
        </p:spPr>
      </p:sp>
      <p:sp>
        <p:nvSpPr>
          <p:cNvPr id="878" name="Google Shape;878;p47"/>
          <p:cNvSpPr/>
          <p:nvPr>
            <p:ph idx="4" type="pic"/>
          </p:nvPr>
        </p:nvSpPr>
        <p:spPr>
          <a:xfrm>
            <a:off x="8229600" y="8366400"/>
            <a:ext cx="2322000" cy="928800"/>
          </a:xfrm>
          <a:prstGeom prst="rect">
            <a:avLst/>
          </a:prstGeom>
        </p:spPr>
      </p:sp>
      <p:sp>
        <p:nvSpPr>
          <p:cNvPr id="879" name="Google Shape;879;p47"/>
          <p:cNvSpPr/>
          <p:nvPr>
            <p:ph idx="5" type="pic"/>
          </p:nvPr>
        </p:nvSpPr>
        <p:spPr>
          <a:xfrm>
            <a:off x="10746000" y="8366400"/>
            <a:ext cx="2322000" cy="928800"/>
          </a:xfrm>
          <a:prstGeom prst="rect">
            <a:avLst/>
          </a:prstGeom>
        </p:spPr>
      </p:sp>
      <p:sp>
        <p:nvSpPr>
          <p:cNvPr id="880" name="Google Shape;880;p4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1" name="Google Shape;881;p4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82" name="Google Shape;882;p4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83" name="Google Shape;883;p4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84" name="Google Shape;884;p47"/>
          <p:cNvSpPr txBox="1"/>
          <p:nvPr>
            <p:ph type="ctrTitle"/>
          </p:nvPr>
        </p:nvSpPr>
        <p:spPr>
          <a:xfrm>
            <a:off x="973950" y="1424475"/>
            <a:ext cx="16232400" cy="928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5400" u="none">
                <a:solidFill>
                  <a:srgbClr val="F1C232"/>
                </a:solidFill>
              </a:rPr>
              <a:t>Complete References</a:t>
            </a:r>
            <a:endParaRPr b="1" sz="5400">
              <a:solidFill>
                <a:srgbClr val="F1C232"/>
              </a:solidFill>
            </a:endParaRPr>
          </a:p>
        </p:txBody>
      </p:sp>
      <p:sp>
        <p:nvSpPr>
          <p:cNvPr id="885" name="Google Shape;885;p47"/>
          <p:cNvSpPr txBox="1"/>
          <p:nvPr>
            <p:ph type="ctrTitle"/>
          </p:nvPr>
        </p:nvSpPr>
        <p:spPr>
          <a:xfrm>
            <a:off x="1033200" y="2564950"/>
            <a:ext cx="16232400" cy="5212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Zohm, Hartmut. “Magnetohydrodynamic stability of tokamaks”. John Wiley &amp; Sons, 2015.</a:t>
            </a:r>
            <a:endParaRPr sz="2000" u="none"/>
          </a:p>
          <a:p>
            <a:pPr indent="0" lvl="0" marL="0" rtl="0" algn="l">
              <a:lnSpc>
                <a:spcPct val="110000"/>
              </a:lnSpc>
              <a:spcBef>
                <a:spcPts val="0"/>
              </a:spcBef>
              <a:spcAft>
                <a:spcPts val="0"/>
              </a:spcAft>
              <a:buClr>
                <a:schemeClr val="lt1"/>
              </a:buClr>
              <a:buSzPts val="10000"/>
              <a:buFont typeface="Arial"/>
              <a:buNone/>
            </a:pPr>
            <a:r>
              <a:rPr lang="en-GB" sz="2000" u="none"/>
              <a:t>- “Machine,” ITER, 2023. Available:</a:t>
            </a:r>
            <a:r>
              <a:rPr lang="en-GB" sz="2000" u="none">
                <a:solidFill>
                  <a:srgbClr val="FFD966"/>
                </a:solidFill>
              </a:rPr>
              <a:t> </a:t>
            </a:r>
            <a:r>
              <a:rPr lang="en-GB" sz="2000" u="sng">
                <a:solidFill>
                  <a:srgbClr val="FFE599"/>
                </a:solidFill>
                <a:hlinkClick r:id="rId5">
                  <a:extLst>
                    <a:ext uri="{A12FA001-AC4F-418D-AE19-62706E023703}">
                      <ahyp:hlinkClr val="tx"/>
                    </a:ext>
                  </a:extLst>
                </a:hlinkClick>
              </a:rPr>
              <a:t>https://www.iter.org/mach</a:t>
            </a:r>
            <a:r>
              <a:rPr lang="en-GB" sz="2000" u="none"/>
              <a:t>. [Accessed: Jul. 05, 2023] </a:t>
            </a:r>
            <a:r>
              <a:rPr b="1" lang="en-GB" sz="2000" u="none"/>
              <a:t>‌</a:t>
            </a:r>
            <a:endParaRPr b="1"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W.-M Lee, “Statistics in Python — Collinearity and Multicollinearity</a:t>
            </a:r>
            <a:r>
              <a:rPr lang="en-GB" sz="2000" u="none"/>
              <a:t>”</a:t>
            </a:r>
            <a:r>
              <a:rPr lang="en-GB" sz="2000" u="none"/>
              <a:t>. Medium, 2021</a:t>
            </a:r>
            <a:r>
              <a:rPr lang="en-GB" sz="2000" u="none"/>
              <a:t>. [Online]. Available: </a:t>
            </a:r>
            <a:r>
              <a:rPr lang="en-GB" sz="2000">
                <a:solidFill>
                  <a:srgbClr val="FFE599"/>
                </a:solidFill>
                <a:uFill>
                  <a:noFill/>
                </a:uFill>
                <a:hlinkClick r:id="rId6">
                  <a:extLst>
                    <a:ext uri="{A12FA001-AC4F-418D-AE19-62706E023703}">
                      <ahyp:hlinkClr val="tx"/>
                    </a:ext>
                  </a:extLst>
                </a:hlinkClick>
              </a:rPr>
              <a:t>https://towardsdatascience.com/statistics-in-python-collinearity-and-multicollinearity-4cc4dcd82b3f</a:t>
            </a:r>
            <a:r>
              <a:rPr lang="en-GB" sz="2000" u="none">
                <a:solidFill>
                  <a:srgbClr val="FFE599"/>
                </a:solidFill>
                <a:uFill>
                  <a:noFill/>
                </a:uFill>
                <a:hlinkClick r:id="rId7">
                  <a:extLst>
                    <a:ext uri="{A12FA001-AC4F-418D-AE19-62706E023703}">
                      <ahyp:hlinkClr val="tx"/>
                    </a:ext>
                  </a:extLst>
                </a:hlinkClick>
              </a:rPr>
              <a:t> ‌</a:t>
            </a:r>
            <a:endParaRPr sz="2000" u="none">
              <a:solidFill>
                <a:srgbClr val="FFE599"/>
              </a:solidFill>
            </a:endParaRPr>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D. Belsley, E. Kuh, and R. Welsch, “Regression Diagnostics”. Canada: Wiley-Interscience, 2004.</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R. M. O’Brien, “A caution regarding rules of thumb for variance inflation factors,” Qualitative &amp; Quantitative, vol. 41, pp. 673–690, Oct. 2007, Published on March 13, 2007. doi: </a:t>
            </a:r>
            <a:r>
              <a:rPr lang="en-GB" sz="2000">
                <a:solidFill>
                  <a:srgbClr val="FFE599"/>
                </a:solidFill>
                <a:uFill>
                  <a:noFill/>
                </a:uFill>
                <a:hlinkClick r:id="rId8">
                  <a:extLst>
                    <a:ext uri="{A12FA001-AC4F-418D-AE19-62706E023703}">
                      <ahyp:hlinkClr val="tx"/>
                    </a:ext>
                  </a:extLst>
                </a:hlinkClick>
              </a:rPr>
              <a:t>10.1007/s11135-006-9018-6</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G. Verdoolaege et al., “The updated ITPA global h-mode confinement database: Description and analysis,” Princeton Plasma Physics Laboratory, Princeton University, 2021. [Online]. Available: </a:t>
            </a:r>
            <a:r>
              <a:rPr lang="en-GB" sz="2000">
                <a:solidFill>
                  <a:srgbClr val="FFD966"/>
                </a:solidFill>
                <a:uFill>
                  <a:noFill/>
                </a:uFill>
                <a:hlinkClick r:id="rId9">
                  <a:extLst>
                    <a:ext uri="{A12FA001-AC4F-418D-AE19-62706E023703}">
                      <ahyp:hlinkClr val="tx"/>
                    </a:ext>
                  </a:extLst>
                </a:hlinkClick>
              </a:rPr>
              <a:t>http://arks.princeton.edu/ark:/88435/dsp01m900nx49h</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M. Dash and H. Liu, “Feature selection for clustering,” Arizona State University, Jun. 2020. [On- line]. Available: </a:t>
            </a:r>
            <a:r>
              <a:rPr lang="en-GB" sz="2000">
                <a:solidFill>
                  <a:srgbClr val="FFD966"/>
                </a:solidFill>
                <a:uFill>
                  <a:noFill/>
                </a:uFill>
                <a:hlinkClick r:id="rId10">
                  <a:extLst>
                    <a:ext uri="{A12FA001-AC4F-418D-AE19-62706E023703}">
                      <ahyp:hlinkClr val="tx"/>
                    </a:ext>
                  </a:extLst>
                </a:hlinkClick>
              </a:rPr>
              <a:t>https://www.public.asu.edu/~huanliu/papers/pakdd00clu.pdf</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G. Verdoolaege et al., “The updated ITPA global H-mode confinement database: Description and analysis,” Nuclear Fusion, vol. 61, May. 2021. doi:</a:t>
            </a:r>
            <a:r>
              <a:rPr lang="en-GB" sz="2000" u="none">
                <a:solidFill>
                  <a:srgbClr val="F1C232"/>
                </a:solidFill>
              </a:rPr>
              <a:t> </a:t>
            </a:r>
            <a:r>
              <a:rPr lang="en-GB" sz="2000">
                <a:solidFill>
                  <a:srgbClr val="F1C232"/>
                </a:solidFill>
                <a:uFill>
                  <a:noFill/>
                </a:uFill>
                <a:hlinkClick r:id="rId11">
                  <a:extLst>
                    <a:ext uri="{A12FA001-AC4F-418D-AE19-62706E023703}">
                      <ahyp:hlinkClr val="tx"/>
                    </a:ext>
                  </a:extLst>
                </a:hlinkClick>
              </a:rPr>
              <a:t>10.1088/1741-4326/abdb91</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I. P. E. G. on Confinement, Transport, I. P. E. G. on Confinement Modelling, Database, and I. P. B. Editors, “Chapter 2: Plasma confinement and transport,” Nuclear Fusion, vol. 39, no. 12, p. 2175, Dec. 1999. doi:</a:t>
            </a:r>
            <a:r>
              <a:rPr lang="en-GB" sz="2000" u="none">
                <a:solidFill>
                  <a:srgbClr val="F1C232"/>
                </a:solidFill>
              </a:rPr>
              <a:t> </a:t>
            </a:r>
            <a:r>
              <a:rPr lang="en-GB" sz="2000" u="sng">
                <a:solidFill>
                  <a:srgbClr val="F1C232"/>
                </a:solidFill>
                <a:hlinkClick r:id="rId12">
                  <a:extLst>
                    <a:ext uri="{A12FA001-AC4F-418D-AE19-62706E023703}">
                      <ahyp:hlinkClr val="tx"/>
                    </a:ext>
                  </a:extLst>
                </a:hlinkClick>
              </a:rPr>
              <a:t>10.1088/0029-5515/39/12/302</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40" name="Google Shape;140;p1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41" name="Google Shape;141;p1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p1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43" name="Google Shape;143;p1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44" name="Google Shape;144;p15"/>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45" name="Google Shape;145;p15"/>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46" name="Google Shape;146;p15"/>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a:t>
            </a:r>
            <a:r>
              <a:rPr lang="en-GB" sz="2500">
                <a:solidFill>
                  <a:schemeClr val="dk1"/>
                </a:solidFill>
              </a:rPr>
              <a:t>α</a:t>
            </a:r>
            <a:r>
              <a:rPr baseline="-25000" lang="en-GB" sz="2500">
                <a:solidFill>
                  <a:schemeClr val="dk1"/>
                </a:solidFill>
              </a:rPr>
              <a:t>R</a:t>
            </a:r>
            <a:r>
              <a:rPr lang="en-GB" sz="2500">
                <a:solidFill>
                  <a:schemeClr val="dk1"/>
                </a:solidFill>
              </a:rPr>
              <a:t>?</a:t>
            </a:r>
            <a:endParaRPr sz="1900"/>
          </a:p>
        </p:txBody>
      </p:sp>
      <p:sp>
        <p:nvSpPr>
          <p:cNvPr id="147" name="Google Shape;147;p15"/>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48" name="Google Shape;148;p15"/>
          <p:cNvCxnSpPr>
            <a:stCxn id="144" idx="3"/>
            <a:endCxn id="145"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49" name="Google Shape;149;p15"/>
          <p:cNvCxnSpPr>
            <a:stCxn id="145" idx="3"/>
            <a:endCxn id="146"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50" name="Google Shape;150;p15"/>
          <p:cNvCxnSpPr>
            <a:stCxn id="146" idx="3"/>
            <a:endCxn id="147"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56" name="Google Shape;156;p1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57" name="Google Shape;157;p1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8" name="Google Shape;158;p1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59" name="Google Shape;159;p1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60" name="Google Shape;160;p1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61" name="Google Shape;161;p1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62" name="Google Shape;162;p1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163" name="Google Shape;163;p1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64" name="Google Shape;164;p16"/>
          <p:cNvCxnSpPr>
            <a:stCxn id="160" idx="3"/>
            <a:endCxn id="16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5" name="Google Shape;165;p16"/>
          <p:cNvCxnSpPr>
            <a:stCxn id="161" idx="3"/>
            <a:endCxn id="16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6" name="Google Shape;166;p16"/>
          <p:cNvCxnSpPr>
            <a:stCxn id="162" idx="3"/>
            <a:endCxn id="16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167" name="Google Shape;167;p16"/>
          <p:cNvSpPr/>
          <p:nvPr/>
        </p:nvSpPr>
        <p:spPr>
          <a:xfrm rot="-5400000">
            <a:off x="1496200" y="7001350"/>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5" name="Google Shape;175;p1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6" name="Google Shape;176;p1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78" name="Google Shape;178;p1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79" name="Google Shape;179;p1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80" name="Google Shape;180;p17"/>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a:t>
            </a:r>
            <a:r>
              <a:rPr b="1" lang="en-GB" sz="4500">
                <a:solidFill>
                  <a:schemeClr val="dk2"/>
                </a:solidFill>
              </a:rPr>
              <a:t>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81" name="Google Shape;181;p17"/>
          <p:cNvSpPr/>
          <p:nvPr/>
        </p:nvSpPr>
        <p:spPr>
          <a:xfrm>
            <a:off x="2126400" y="347930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nvSpPr>
        <p:spPr>
          <a:xfrm>
            <a:off x="2950075" y="5230450"/>
            <a:ext cx="128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STDB5</a:t>
            </a:r>
            <a:endParaRPr b="1" sz="2600"/>
          </a:p>
        </p:txBody>
      </p:sp>
      <p:sp>
        <p:nvSpPr>
          <p:cNvPr id="184" name="Google Shape;184;p17"/>
          <p:cNvSpPr txBox="1"/>
          <p:nvPr/>
        </p:nvSpPr>
        <p:spPr>
          <a:xfrm>
            <a:off x="2168125" y="360177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185" name="Google Shape;185;p17"/>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1982 - 2017</a:t>
            </a:r>
            <a:endParaRPr sz="2300"/>
          </a:p>
        </p:txBody>
      </p:sp>
      <p:sp>
        <p:nvSpPr>
          <p:cNvPr id="186" name="Google Shape;186;p17"/>
          <p:cNvSpPr/>
          <p:nvPr/>
        </p:nvSpPr>
        <p:spPr>
          <a:xfrm>
            <a:off x="2020800" y="40595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187" name="Google Shape;187;p17"/>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5" name="Google Shape;195;p1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1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98" name="Google Shape;198;p1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99" name="Google Shape;199;p1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00" name="Google Shape;200;p18"/>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02" name="Google Shape;202;p18"/>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204" name="Google Shape;204;p18"/>
          <p:cNvSpPr txBox="1"/>
          <p:nvPr/>
        </p:nvSpPr>
        <p:spPr>
          <a:xfrm>
            <a:off x="322700" y="1580775"/>
            <a:ext cx="16552500" cy="12414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3100">
              <a:solidFill>
                <a:schemeClr val="dk2"/>
              </a:solidFill>
            </a:endParaRPr>
          </a:p>
          <a:p>
            <a:pPr indent="0" lvl="0" marL="0" rtl="0" algn="l">
              <a:spcBef>
                <a:spcPts val="0"/>
              </a:spcBef>
              <a:spcAft>
                <a:spcPts val="0"/>
              </a:spcAft>
              <a:buNone/>
            </a:pPr>
            <a:r>
              <a:t/>
            </a:r>
            <a:endParaRPr/>
          </a:p>
        </p:txBody>
      </p:sp>
      <p:sp>
        <p:nvSpPr>
          <p:cNvPr id="205" name="Google Shape;205;p18"/>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07" name="Google Shape;207;p18"/>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08" name="Google Shape;208;p18"/>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a:t>
            </a:r>
            <a:r>
              <a:rPr lang="en-GB" sz="2600"/>
              <a:t>4942</a:t>
            </a:r>
            <a:endParaRPr sz="2600"/>
          </a:p>
        </p:txBody>
      </p:sp>
      <p:sp>
        <p:nvSpPr>
          <p:cNvPr id="209" name="Google Shape;209;p18"/>
          <p:cNvSpPr/>
          <p:nvPr/>
        </p:nvSpPr>
        <p:spPr>
          <a:xfrm>
            <a:off x="5272125" y="6013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a:t>
            </a:r>
            <a:r>
              <a:rPr lang="en-GB" sz="2600"/>
              <a:t>ize = 1310</a:t>
            </a:r>
            <a:endParaRPr sz="2600"/>
          </a:p>
          <a:p>
            <a:pPr indent="0" lvl="0" marL="0" rtl="0" algn="ctr">
              <a:spcBef>
                <a:spcPts val="0"/>
              </a:spcBef>
              <a:spcAft>
                <a:spcPts val="0"/>
              </a:spcAft>
              <a:buNone/>
            </a:pPr>
            <a:r>
              <a:rPr b="1" lang="en-GB" sz="2600"/>
              <a:t>UNAFFECTING</a:t>
            </a:r>
            <a:endParaRPr b="1"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7" name="Google Shape;217;p1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1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1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20" name="Google Shape;220;p1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21" name="Google Shape;221;p1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22" name="Google Shape;222;p19"/>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23" name="Google Shape;223;p19"/>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24" name="Google Shape;224;p19"/>
          <p:cNvCxnSpPr>
            <a:stCxn id="222" idx="3"/>
            <a:endCxn id="223"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25" name="Google Shape;225;p19"/>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26" name="Google Shape;226;p19"/>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27" name="Google Shape;227;p19"/>
          <p:cNvCxnSpPr>
            <a:stCxn id="223" idx="3"/>
            <a:endCxn id="225"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19"/>
          <p:cNvCxnSpPr>
            <a:stCxn id="223" idx="3"/>
            <a:endCxn id="226"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p19"/>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19"/>
          <p:cNvCxnSpPr>
            <a:stCxn id="229" idx="0"/>
            <a:endCxn id="222"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31" name="Google Shape;231;p19"/>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33" name="Google Shape;233;p19"/>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34" name="Google Shape;234;p19"/>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35" name="Google Shape;235;p19"/>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38" name="Google Shape;238;p19"/>
          <p:cNvCxnSpPr>
            <a:stCxn id="236" idx="6"/>
            <a:endCxn id="222" idx="1"/>
          </p:cNvCxnSpPr>
          <p:nvPr/>
        </p:nvCxnSpPr>
        <p:spPr>
          <a:xfrm flipH="1" rot="10800000">
            <a:off x="4091450" y="3448400"/>
            <a:ext cx="2408700" cy="779100"/>
          </a:xfrm>
          <a:prstGeom prst="straightConnector1">
            <a:avLst/>
          </a:prstGeom>
          <a:noFill/>
          <a:ln cap="flat" cmpd="sng" w="28575">
            <a:solidFill>
              <a:schemeClr val="dk2"/>
            </a:solidFill>
            <a:prstDash val="solid"/>
            <a:round/>
            <a:headEnd len="med" w="med" type="none"/>
            <a:tailEnd len="med" w="med" type="triangle"/>
          </a:ln>
        </p:spPr>
      </p:cxnSp>
      <p:sp>
        <p:nvSpPr>
          <p:cNvPr id="239" name="Google Shape;239;p1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40" name="Google Shape;240;p19"/>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41" name="Google Shape;241;p19"/>
          <p:cNvCxnSpPr>
            <a:endCxn id="24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42" name="Google Shape;242;p19"/>
          <p:cNvCxnSpPr>
            <a:endCxn id="24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43" name="Google Shape;243;p19"/>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44" name="Google Shape;244;p19"/>
          <p:cNvCxnSpPr>
            <a:stCxn id="226" idx="2"/>
            <a:endCxn id="243" idx="0"/>
          </p:cNvCxnSpPr>
          <p:nvPr/>
        </p:nvCxnSpPr>
        <p:spPr>
          <a:xfrm>
            <a:off x="11855325" y="448230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2" name="Google Shape;252;p2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3" name="Google Shape;253;p2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55" name="Google Shape;255;p2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56" name="Google Shape;256;p2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57" name="Google Shape;257;p20"/>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58" name="Google Shape;258;p20"/>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59" name="Google Shape;259;p20"/>
          <p:cNvCxnSpPr>
            <a:stCxn id="257" idx="3"/>
            <a:endCxn id="258"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60" name="Google Shape;260;p20"/>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61" name="Google Shape;261;p20"/>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62" name="Google Shape;262;p20"/>
          <p:cNvCxnSpPr>
            <a:stCxn id="258" idx="3"/>
            <a:endCxn id="260"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63" name="Google Shape;263;p20"/>
          <p:cNvCxnSpPr>
            <a:stCxn id="258" idx="3"/>
            <a:endCxn id="261"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64" name="Google Shape;264;p20"/>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20"/>
          <p:cNvCxnSpPr>
            <a:stCxn id="264" idx="0"/>
            <a:endCxn id="257"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66" name="Google Shape;266;p20"/>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68" name="Google Shape;268;p20"/>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69" name="Google Shape;269;p20"/>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70" name="Google Shape;270;p20"/>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73" name="Google Shape;273;p20"/>
          <p:cNvCxnSpPr>
            <a:stCxn id="274" idx="6"/>
            <a:endCxn id="257" idx="1"/>
          </p:cNvCxnSpPr>
          <p:nvPr/>
        </p:nvCxnSpPr>
        <p:spPr>
          <a:xfrm flipH="1" rot="10800000">
            <a:off x="1729250" y="3448400"/>
            <a:ext cx="4770900" cy="21507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2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74" name="Google Shape;274;p20"/>
          <p:cNvSpPr/>
          <p:nvPr/>
        </p:nvSpPr>
        <p:spPr>
          <a:xfrm>
            <a:off x="1475150" y="54650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77" name="Google Shape;277;p20"/>
          <p:cNvCxnSpPr>
            <a:endCxn id="276"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78" name="Google Shape;278;p20"/>
          <p:cNvCxnSpPr>
            <a:endCxn id="276"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20"/>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80" name="Google Shape;280;p20"/>
          <p:cNvCxnSpPr>
            <a:endCxn id="279"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Aangepast 2">
      <a:dk1>
        <a:srgbClr val="000000"/>
      </a:dk1>
      <a:lt1>
        <a:srgbClr val="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